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94" r:id="rId3"/>
    <p:sldId id="297" r:id="rId4"/>
    <p:sldId id="305" r:id="rId5"/>
    <p:sldId id="313" r:id="rId6"/>
    <p:sldId id="336" r:id="rId7"/>
    <p:sldId id="337" r:id="rId8"/>
    <p:sldId id="333" r:id="rId9"/>
    <p:sldId id="320" r:id="rId10"/>
    <p:sldId id="324" r:id="rId11"/>
    <p:sldId id="325" r:id="rId12"/>
    <p:sldId id="321" r:id="rId13"/>
    <p:sldId id="322" r:id="rId14"/>
    <p:sldId id="323" r:id="rId15"/>
    <p:sldId id="295" r:id="rId16"/>
    <p:sldId id="306" r:id="rId17"/>
    <p:sldId id="307" r:id="rId18"/>
    <p:sldId id="308" r:id="rId19"/>
    <p:sldId id="309" r:id="rId20"/>
    <p:sldId id="310" r:id="rId21"/>
  </p:sldIdLst>
  <p:sldSz cx="12192000" cy="6858000"/>
  <p:notesSz cx="9939338" cy="6807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0A5AD47-D71D-4BF4-AD5E-E30ABAE64E7F}">
          <p14:sldIdLst>
            <p14:sldId id="294"/>
            <p14:sldId id="297"/>
            <p14:sldId id="305"/>
            <p14:sldId id="313"/>
            <p14:sldId id="336"/>
            <p14:sldId id="337"/>
            <p14:sldId id="333"/>
            <p14:sldId id="320"/>
            <p14:sldId id="324"/>
            <p14:sldId id="325"/>
            <p14:sldId id="321"/>
            <p14:sldId id="322"/>
            <p14:sldId id="323"/>
            <p14:sldId id="29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7F9C52-1AC0-416C-A6BF-A464D9E42942}" name="Ben Wallace" initials="BW" userId="S::Ben.Wallace@mbie.govt.nz::86b0b83f-df0d-4fc9-99ff-1603ff50cb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111"/>
    <a:srgbClr val="339933"/>
    <a:srgbClr val="1C68A7"/>
    <a:srgbClr val="00944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5" autoAdjust="0"/>
  </p:normalViewPr>
  <p:slideViewPr>
    <p:cSldViewPr>
      <p:cViewPr varScale="1">
        <p:scale>
          <a:sx n="108" d="100"/>
          <a:sy n="108" d="100"/>
        </p:scale>
        <p:origin x="120" y="1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843" y="51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567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F431-2AB3-4E14-8CC0-CB6D485FBEFD}" type="datetimeFigureOut">
              <a:rPr lang="en-NZ" smtClean="0"/>
              <a:t>23/03/2026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265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567" y="6465265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1997F-3174-4644-935C-66475518FC0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6547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0601-BFA2-4D31-B6F4-6A63B2A1E80A}" type="datetimeFigureOut">
              <a:rPr lang="en-NZ" smtClean="0"/>
              <a:t>23/03/2026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3738"/>
            <a:ext cx="7951788" cy="3062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FE92-23C9-4B8D-BE4D-A91F0975EE6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02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04864"/>
            <a:ext cx="11304240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400" y="4007493"/>
            <a:ext cx="11307216" cy="1437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00" y="551347"/>
            <a:ext cx="2958117" cy="8614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CA8705-0254-D74D-8A09-DE41153F75E8}"/>
              </a:ext>
            </a:extLst>
          </p:cNvPr>
          <p:cNvSpPr/>
          <p:nvPr userDrawn="1"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0D032B7-3B47-9A4B-8423-A2859BF13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07187"/>
            <a:ext cx="2083650" cy="39016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DC5217-948A-9B42-96B9-4415909B76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28" y="6369160"/>
            <a:ext cx="1487488" cy="2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3311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368" y="1825625"/>
            <a:ext cx="5612432" cy="37636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2432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805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9376" y="2204864"/>
            <a:ext cx="11304240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76400" y="4007493"/>
            <a:ext cx="11307216" cy="15097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D5CAA-9965-9A49-A5BE-CD109C0AA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01" y="551347"/>
            <a:ext cx="2958114" cy="86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2EE89D-0EDB-E948-8BCE-29022DB58E4B}"/>
              </a:ext>
            </a:extLst>
          </p:cNvPr>
          <p:cNvSpPr/>
          <p:nvPr userDrawn="1"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4B2753C-0F53-8443-99BE-F32F2E8BC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07187"/>
            <a:ext cx="2083650" cy="390165"/>
          </a:xfrm>
          <a:prstGeom prst="rect">
            <a:avLst/>
          </a:prstGeom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5B10D9-203C-CB4A-9A78-9488B30D5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28" y="6369160"/>
            <a:ext cx="1487488" cy="2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04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376" y="2204864"/>
            <a:ext cx="11304240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6400" y="4007493"/>
            <a:ext cx="11307216" cy="1437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611777-6FC3-9044-91C9-8462143BC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01" y="551347"/>
            <a:ext cx="2958114" cy="86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672A3-57C5-3745-817A-4663F0F10729}"/>
              </a:ext>
            </a:extLst>
          </p:cNvPr>
          <p:cNvSpPr/>
          <p:nvPr userDrawn="1"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D056605-1380-D144-A488-AAE3D6715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07187"/>
            <a:ext cx="2083650" cy="390165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19F34CF-8CEB-384E-931D-29624029DF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28" y="6369160"/>
            <a:ext cx="1487488" cy="2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177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9376" y="2204864"/>
            <a:ext cx="11304240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76400" y="4007493"/>
            <a:ext cx="11307216" cy="15097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D5CAA-9965-9A49-A5BE-CD109C0AA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01" y="551347"/>
            <a:ext cx="2958114" cy="86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2EE89D-0EDB-E948-8BCE-29022DB58E4B}"/>
              </a:ext>
            </a:extLst>
          </p:cNvPr>
          <p:cNvSpPr/>
          <p:nvPr userDrawn="1"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4B2753C-0F53-8443-99BE-F32F2E8BC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07187"/>
            <a:ext cx="2083650" cy="390165"/>
          </a:xfrm>
          <a:prstGeom prst="rect">
            <a:avLst/>
          </a:prstGeom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5B10D9-203C-CB4A-9A78-9488B30D5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28" y="6369160"/>
            <a:ext cx="1487488" cy="2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787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9376" y="2204864"/>
            <a:ext cx="11304240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76400" y="4007493"/>
            <a:ext cx="11307216" cy="15097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D5CAA-9965-9A49-A5BE-CD109C0AA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01" y="551347"/>
            <a:ext cx="2958114" cy="86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7ECA27-3CD2-0248-9D4E-7DA2D7DB02FF}"/>
              </a:ext>
            </a:extLst>
          </p:cNvPr>
          <p:cNvSpPr/>
          <p:nvPr userDrawn="1"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E8988DC-38EF-F14E-A308-F64F69103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07187"/>
            <a:ext cx="2083650" cy="390165"/>
          </a:xfrm>
          <a:prstGeom prst="rect">
            <a:avLst/>
          </a:prstGeom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375C9BF-5F35-2943-A2AF-1C84303C57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28" y="6369160"/>
            <a:ext cx="1487488" cy="2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492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e Reinga - North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 b="963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31160" y="764704"/>
            <a:ext cx="7560840" cy="129614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9942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ckland 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7579" r="9295" b="1"/>
          <a:stretch/>
        </p:blipFill>
        <p:spPr>
          <a:xfrm>
            <a:off x="0" y="-27384"/>
            <a:ext cx="12192000" cy="70243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4797152"/>
            <a:ext cx="7560840" cy="129614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31723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 Waikoropupu Springs Nelson-Tas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8258" r="584" b="7892"/>
          <a:stretch/>
        </p:blipFill>
        <p:spPr>
          <a:xfrm>
            <a:off x="-24680" y="0"/>
            <a:ext cx="12241360" cy="68853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55840" y="908720"/>
            <a:ext cx="7560840" cy="129614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79222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arkables Ota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" b="15832"/>
          <a:stretch/>
        </p:blipFill>
        <p:spPr>
          <a:xfrm>
            <a:off x="0" y="-27384"/>
            <a:ext cx="12241360" cy="69127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4797152"/>
            <a:ext cx="7560840" cy="129614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79976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081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84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5" r:id="rId4"/>
    <p:sldLayoutId id="2147483656" r:id="rId5"/>
    <p:sldLayoutId id="2147483657" r:id="rId6"/>
    <p:sldLayoutId id="2147483658" r:id="rId7"/>
    <p:sldLayoutId id="2147483659" r:id="rId8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6A5CB5-1BCF-6849-AA62-82EBF061AFD3}"/>
              </a:ext>
            </a:extLst>
          </p:cNvPr>
          <p:cNvSpPr/>
          <p:nvPr userDrawn="1"/>
        </p:nvSpPr>
        <p:spPr>
          <a:xfrm>
            <a:off x="0" y="5949280"/>
            <a:ext cx="12192000" cy="908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07368" y="365125"/>
            <a:ext cx="113772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07368" y="1825625"/>
            <a:ext cx="11377264" cy="369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C9DB7-67B2-2C49-8CAC-5A72381D13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15" y="6063227"/>
            <a:ext cx="2142485" cy="623910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D705B0C-E838-4143-897F-A74CD780F0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28" y="6369160"/>
            <a:ext cx="1487488" cy="2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Regional Strategic Partnership Fund (RSPF)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z="2800" dirty="0"/>
              <a:t>RSPF Impacts Report</a:t>
            </a:r>
          </a:p>
          <a:p>
            <a:r>
              <a:rPr lang="en-NZ" sz="2800" dirty="0"/>
              <a:t>December 2025 Quarter</a:t>
            </a:r>
          </a:p>
        </p:txBody>
      </p:sp>
    </p:spTree>
    <p:extLst>
      <p:ext uri="{BB962C8B-B14F-4D97-AF65-F5344CB8AC3E}">
        <p14:creationId xmlns:p14="http://schemas.microsoft.com/office/powerpoint/2010/main" val="34695585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2FE66-248E-CC2E-858F-0A34556FD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C4BB-8419-DF48-E730-7E5CE430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11377264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494B406-B891-919D-0C48-85955E9C095B}"/>
              </a:ext>
            </a:extLst>
          </p:cNvPr>
          <p:cNvSpPr/>
          <p:nvPr/>
        </p:nvSpPr>
        <p:spPr>
          <a:xfrm>
            <a:off x="407365" y="1767397"/>
            <a:ext cx="11377264" cy="683901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>
                <a:solidFill>
                  <a:schemeClr val="bg1"/>
                </a:solidFill>
              </a:rPr>
              <a:t>Business capability 2:2 </a:t>
            </a:r>
            <a:r>
              <a:rPr lang="en-NZ" sz="2000" i="1" dirty="0">
                <a:solidFill>
                  <a:schemeClr val="bg1"/>
                </a:solidFill>
              </a:rPr>
              <a:t>as a result of RSPF funding </a:t>
            </a:r>
            <a:endParaRPr lang="en-NZ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610214C5-F9C4-E549-4466-175381343FDA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impact area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77B0B-92B9-0FE1-C128-55B145B928A0}"/>
              </a:ext>
            </a:extLst>
          </p:cNvPr>
          <p:cNvSpPr/>
          <p:nvPr/>
        </p:nvSpPr>
        <p:spPr>
          <a:xfrm>
            <a:off x="407364" y="2451893"/>
            <a:ext cx="11377261" cy="2706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33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(97%)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employed more of the services of local businesses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  <a:endParaRPr lang="en-NZ" sz="14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19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(56%) 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employed more of the services of Māori businesses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14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(41%) 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identified as a Māori business </a:t>
            </a:r>
            <a:r>
              <a:rPr lang="en-NZ" sz="1400" b="1" i="1" dirty="0">
                <a:solidFill>
                  <a:schemeClr val="tx2"/>
                </a:solidFill>
              </a:rPr>
              <a:t>and</a:t>
            </a:r>
            <a:r>
              <a:rPr lang="en-NZ" sz="1400" b="1" dirty="0">
                <a:solidFill>
                  <a:schemeClr val="tx2"/>
                </a:solidFill>
              </a:rPr>
              <a:t> had owners who whakapapa to Māori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  <a:r>
              <a:rPr lang="en-NZ" sz="1100" baseline="50000" dirty="0">
                <a:solidFill>
                  <a:schemeClr val="tx2"/>
                </a:solidFill>
              </a:rPr>
              <a:t>1</a:t>
            </a:r>
            <a:endParaRPr lang="en-NZ" sz="900" baseline="50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EC1A0-E52E-B27F-DB2D-BE2C59A95D43}"/>
              </a:ext>
            </a:extLst>
          </p:cNvPr>
          <p:cNvSpPr txBox="1"/>
          <p:nvPr/>
        </p:nvSpPr>
        <p:spPr>
          <a:xfrm>
            <a:off x="407367" y="5589240"/>
            <a:ext cx="11377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100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1</a:t>
            </a:r>
            <a:r>
              <a:rPr lang="en-NZ" sz="1100" dirty="0">
                <a:solidFill>
                  <a:schemeClr val="tx2"/>
                </a:solidFill>
                <a:ea typeface="Times New Roman" panose="02020603050405020304" pitchFamily="18" charset="0"/>
              </a:rPr>
              <a:t> According to </a:t>
            </a:r>
            <a:r>
              <a:rPr lang="en-NZ" sz="1100" dirty="0" err="1">
                <a:solidFill>
                  <a:schemeClr val="tx2"/>
                </a:solidFill>
                <a:ea typeface="Times New Roman" panose="02020603050405020304" pitchFamily="18" charset="0"/>
              </a:rPr>
              <a:t>StatsNZ’s</a:t>
            </a:r>
            <a:r>
              <a:rPr lang="en-NZ" sz="1100" dirty="0">
                <a:solidFill>
                  <a:schemeClr val="tx2"/>
                </a:solidFill>
                <a:ea typeface="Times New Roman" panose="02020603050405020304" pitchFamily="18" charset="0"/>
              </a:rPr>
              <a:t> definition, an organisation must identify as a Māori business, and have owners that whakapapa to Māori, to be classed officially as a Māori business.</a:t>
            </a:r>
          </a:p>
        </p:txBody>
      </p:sp>
    </p:spTree>
    <p:extLst>
      <p:ext uri="{BB962C8B-B14F-4D97-AF65-F5344CB8AC3E}">
        <p14:creationId xmlns:p14="http://schemas.microsoft.com/office/powerpoint/2010/main" val="135759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267C-F0B9-305E-949C-97D4819C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412D-92DA-C8DC-3AEF-1914DC5E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7920880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9722C8B1-FAFE-D96B-C821-7531A28F763C}"/>
              </a:ext>
            </a:extLst>
          </p:cNvPr>
          <p:cNvSpPr/>
          <p:nvPr/>
        </p:nvSpPr>
        <p:spPr>
          <a:xfrm>
            <a:off x="407368" y="1772816"/>
            <a:ext cx="11377264" cy="683902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>
                <a:solidFill>
                  <a:schemeClr val="bg1"/>
                </a:solidFill>
              </a:rPr>
              <a:t>Networks </a:t>
            </a:r>
            <a:r>
              <a:rPr lang="en-NZ" sz="2000" i="1" dirty="0">
                <a:solidFill>
                  <a:schemeClr val="bg1"/>
                </a:solidFill>
              </a:rPr>
              <a:t>as a result of RSPF funding</a:t>
            </a:r>
            <a:endParaRPr lang="en-NZ" sz="3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ED306-8ABE-FEAB-3FAE-D1574E6FC673}"/>
              </a:ext>
            </a:extLst>
          </p:cNvPr>
          <p:cNvSpPr txBox="1"/>
          <p:nvPr/>
        </p:nvSpPr>
        <p:spPr>
          <a:xfrm>
            <a:off x="407368" y="2456718"/>
            <a:ext cx="11377264" cy="247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32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(94%)</a:t>
            </a:r>
            <a:endParaRPr lang="en-NZ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strengthened relationships with other public, private or community organisations</a:t>
            </a:r>
            <a:r>
              <a:rPr lang="en-NZ" sz="1400" dirty="0">
                <a:solidFill>
                  <a:schemeClr val="tx2"/>
                </a:solidFill>
              </a:rPr>
              <a:t>. 20 (59%) strengthened them substantially.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32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(94%)</a:t>
            </a:r>
            <a:endParaRPr lang="en-NZ" sz="48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benefited other organisations indirectly (other than in direct commercial transactions).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27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(79%)</a:t>
            </a:r>
            <a:endParaRPr lang="en-NZ" sz="1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reported more skilled workers in their region.</a:t>
            </a:r>
          </a:p>
          <a:p>
            <a:pPr>
              <a:spcAft>
                <a:spcPts val="600"/>
              </a:spcAft>
            </a:pP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C9B6FD6D-772B-C3D2-A96D-EFF6FD23EBDC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impact area</a:t>
            </a:r>
          </a:p>
        </p:txBody>
      </p:sp>
    </p:spTree>
    <p:extLst>
      <p:ext uri="{BB962C8B-B14F-4D97-AF65-F5344CB8AC3E}">
        <p14:creationId xmlns:p14="http://schemas.microsoft.com/office/powerpoint/2010/main" val="105203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EF94-D53F-CE2E-1E5A-2A98B0BE6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1C6179-F86D-5D24-72ED-617142BE386C}"/>
              </a:ext>
            </a:extLst>
          </p:cNvPr>
          <p:cNvSpPr/>
          <p:nvPr/>
        </p:nvSpPr>
        <p:spPr>
          <a:xfrm>
            <a:off x="6096000" y="2519383"/>
            <a:ext cx="5688632" cy="269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22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(65%) 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staff wellbeing</a:t>
            </a:r>
            <a:r>
              <a:rPr lang="en-NZ" sz="1400" dirty="0">
                <a:solidFill>
                  <a:schemeClr val="tx2"/>
                </a:solidFill>
              </a:rPr>
              <a:t>. 8 (24%) increased it substantially.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830 </a:t>
            </a:r>
            <a:r>
              <a:rPr lang="en-NZ" sz="2800" dirty="0">
                <a:solidFill>
                  <a:schemeClr val="tx2"/>
                </a:solidFill>
                <a:latin typeface="Aptos" panose="020B0004020202020204" pitchFamily="34" charset="0"/>
              </a:rPr>
              <a:t>workers</a:t>
            </a:r>
            <a:r>
              <a:rPr lang="en-NZ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were employed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  <a:r>
              <a:rPr lang="en-NZ" sz="1400" baseline="50000" dirty="0">
                <a:solidFill>
                  <a:schemeClr val="tx2"/>
                </a:solidFill>
              </a:rPr>
              <a:t> </a:t>
            </a:r>
            <a:r>
              <a:rPr lang="en-NZ" sz="1400" dirty="0">
                <a:solidFill>
                  <a:schemeClr val="tx2"/>
                </a:solidFill>
              </a:rPr>
              <a:t>684 (82%) were full-time; 146 (18%) were part-time.</a:t>
            </a:r>
            <a:r>
              <a:rPr lang="en-NZ" sz="1400" baseline="50000" dirty="0">
                <a:solidFill>
                  <a:schemeClr val="tx2"/>
                </a:solidFill>
              </a:rPr>
              <a:t> </a:t>
            </a:r>
            <a:r>
              <a:rPr lang="en-NZ" sz="1100" baseline="50000" dirty="0">
                <a:solidFill>
                  <a:schemeClr val="tx2"/>
                </a:solidFill>
              </a:rPr>
              <a:t>1</a:t>
            </a:r>
            <a:endParaRPr lang="en-NZ" sz="1400" dirty="0">
              <a:solidFill>
                <a:schemeClr val="tx2"/>
              </a:solidFill>
            </a:endParaRP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85%</a:t>
            </a:r>
            <a:r>
              <a:rPr lang="en-NZ" sz="2800" dirty="0">
                <a:solidFill>
                  <a:schemeClr val="tx2"/>
                </a:solidFill>
                <a:latin typeface="Aptos" panose="020B0004020202020204" pitchFamily="34" charset="0"/>
              </a:rPr>
              <a:t> local </a:t>
            </a:r>
          </a:p>
          <a:p>
            <a:r>
              <a:rPr lang="en-NZ" sz="1400" b="1" dirty="0">
                <a:solidFill>
                  <a:schemeClr val="tx2"/>
                </a:solidFill>
              </a:rPr>
              <a:t>workers were employed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</a:p>
          <a:p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A9223-1EA7-46AD-C1B8-4702CC08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8136904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99164DB6-4552-CA74-4B09-418ED9509AD1}"/>
              </a:ext>
            </a:extLst>
          </p:cNvPr>
          <p:cNvSpPr/>
          <p:nvPr/>
        </p:nvSpPr>
        <p:spPr>
          <a:xfrm>
            <a:off x="407368" y="1772816"/>
            <a:ext cx="11377264" cy="683902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>
                <a:solidFill>
                  <a:schemeClr val="bg1"/>
                </a:solidFill>
              </a:rPr>
              <a:t>Staff </a:t>
            </a:r>
            <a:r>
              <a:rPr lang="en-NZ" sz="2000" i="1" dirty="0">
                <a:solidFill>
                  <a:schemeClr val="bg1"/>
                </a:solidFill>
              </a:rPr>
              <a:t>as a result of RSPF funding</a:t>
            </a:r>
            <a:endParaRPr lang="en-NZ" sz="3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DA34-0763-931D-D84F-85B4EA4DCE02}"/>
              </a:ext>
            </a:extLst>
          </p:cNvPr>
          <p:cNvSpPr txBox="1"/>
          <p:nvPr/>
        </p:nvSpPr>
        <p:spPr>
          <a:xfrm>
            <a:off x="407368" y="2519383"/>
            <a:ext cx="5688632" cy="2693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29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(85%)</a:t>
            </a:r>
            <a:endParaRPr lang="en-NZ" sz="1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staff motivation</a:t>
            </a:r>
            <a:r>
              <a:rPr lang="en-NZ" sz="1400" dirty="0">
                <a:solidFill>
                  <a:schemeClr val="tx2"/>
                </a:solidFill>
              </a:rPr>
              <a:t>. 19 (56%) increased it substantially.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28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(82%)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their support for the local community</a:t>
            </a:r>
            <a:r>
              <a:rPr lang="en-NZ" sz="1400" dirty="0">
                <a:solidFill>
                  <a:schemeClr val="tx2"/>
                </a:solidFill>
              </a:rPr>
              <a:t>. 14 (41%) increased it substantially.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26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(76%)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trained or upskilled staff</a:t>
            </a:r>
            <a:r>
              <a:rPr lang="en-NZ" sz="1400" dirty="0">
                <a:solidFill>
                  <a:schemeClr val="tx2"/>
                </a:solidFill>
              </a:rPr>
              <a:t>. 9 (26%) trained or upskilled all their staff.</a:t>
            </a:r>
          </a:p>
          <a:p>
            <a:pPr>
              <a:spcAft>
                <a:spcPts val="600"/>
              </a:spcAft>
            </a:pPr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A4D422B7-B758-37FD-13C8-2AB8BA73A431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impact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AD1DC-068B-88CD-2660-3F2DEA150626}"/>
              </a:ext>
            </a:extLst>
          </p:cNvPr>
          <p:cNvSpPr txBox="1"/>
          <p:nvPr/>
        </p:nvSpPr>
        <p:spPr>
          <a:xfrm>
            <a:off x="407368" y="5445224"/>
            <a:ext cx="49685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100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1</a:t>
            </a:r>
            <a:r>
              <a:rPr lang="en-NZ" sz="1100" dirty="0">
                <a:solidFill>
                  <a:schemeClr val="tx2"/>
                </a:solidFill>
                <a:ea typeface="Times New Roman" panose="02020603050405020304" pitchFamily="18" charset="0"/>
              </a:rPr>
              <a:t> Sum of workers over the whole period of reporting (i.e. all months) </a:t>
            </a:r>
          </a:p>
        </p:txBody>
      </p:sp>
    </p:spTree>
    <p:extLst>
      <p:ext uri="{BB962C8B-B14F-4D97-AF65-F5344CB8AC3E}">
        <p14:creationId xmlns:p14="http://schemas.microsoft.com/office/powerpoint/2010/main" val="103473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D0CCD-35E0-3348-DCBB-EFF1D98B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96DD16-12ED-FCFF-050A-C345399DC2E5}"/>
              </a:ext>
            </a:extLst>
          </p:cNvPr>
          <p:cNvSpPr/>
          <p:nvPr/>
        </p:nvSpPr>
        <p:spPr>
          <a:xfrm>
            <a:off x="6096000" y="2492722"/>
            <a:ext cx="5688632" cy="3276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Z" sz="1400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NZ" sz="1400" i="1" dirty="0">
              <a:solidFill>
                <a:schemeClr val="tx2"/>
              </a:solidFill>
            </a:endParaRP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11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(32%) 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took steps to protect or enhance biodiversity.</a:t>
            </a:r>
            <a:r>
              <a:rPr lang="en-NZ" sz="1400" dirty="0">
                <a:solidFill>
                  <a:schemeClr val="tx2"/>
                </a:solidFill>
              </a:rPr>
              <a:t> Primarily by planting native plants and eliminating invasive plants and animal species.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23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(68%)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developed or started to implement a climate change mitigation-adaptation plan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32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(97%)</a:t>
            </a: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faced challenges in developing a climate change mitigation-adaptation plan</a:t>
            </a:r>
            <a:r>
              <a:rPr lang="en-NZ" sz="1400" dirty="0">
                <a:solidFill>
                  <a:schemeClr val="tx2"/>
                </a:solidFill>
              </a:rPr>
              <a:t>. The most common challenge was the time needed, followed by the expense.</a:t>
            </a:r>
          </a:p>
          <a:p>
            <a:pPr>
              <a:spcAft>
                <a:spcPts val="600"/>
              </a:spcAft>
            </a:pPr>
            <a:endParaRPr lang="en-NZ" sz="1400" dirty="0">
              <a:solidFill>
                <a:schemeClr val="tx2"/>
              </a:solidFill>
            </a:endParaRPr>
          </a:p>
          <a:p>
            <a:pPr algn="ctr"/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523E9-8372-842C-1501-C497CAF02C00}"/>
              </a:ext>
            </a:extLst>
          </p:cNvPr>
          <p:cNvSpPr/>
          <p:nvPr/>
        </p:nvSpPr>
        <p:spPr>
          <a:xfrm>
            <a:off x="416227" y="2264298"/>
            <a:ext cx="5688632" cy="3492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20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(59%)</a:t>
            </a:r>
            <a:endParaRPr lang="en-NZ" sz="1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took steps to reduce greenhouse gas emissions</a:t>
            </a:r>
            <a:r>
              <a:rPr lang="en-NZ" sz="1400" dirty="0">
                <a:solidFill>
                  <a:schemeClr val="tx2"/>
                </a:solidFill>
              </a:rPr>
              <a:t>. Reduced waste was the most common step.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17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(50%)</a:t>
            </a:r>
            <a:endParaRPr lang="en-NZ" sz="40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improved their water efficiency</a:t>
            </a:r>
            <a:r>
              <a:rPr lang="en-NZ" sz="1400" dirty="0">
                <a:solidFill>
                  <a:schemeClr val="tx2"/>
                </a:solidFill>
              </a:rPr>
              <a:t>. Mainly by encouraging water conservation, measuring water use, and recycling wastewater.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12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(35%)</a:t>
            </a:r>
            <a:r>
              <a:rPr lang="en-NZ" sz="2000" dirty="0">
                <a:solidFill>
                  <a:schemeClr val="tx2"/>
                </a:solidFill>
              </a:rPr>
              <a:t> </a:t>
            </a:r>
            <a:endParaRPr lang="en-NZ" sz="2800" dirty="0">
              <a:solidFill>
                <a:schemeClr val="tx2"/>
              </a:solidFill>
            </a:endParaRPr>
          </a:p>
          <a:p>
            <a:r>
              <a:rPr lang="en-NZ" sz="1400" b="1" dirty="0">
                <a:solidFill>
                  <a:schemeClr val="tx2"/>
                </a:solidFill>
              </a:rPr>
              <a:t>reduced waste. </a:t>
            </a:r>
            <a:r>
              <a:rPr lang="en-NZ" sz="1400" dirty="0">
                <a:solidFill>
                  <a:schemeClr val="tx2"/>
                </a:solidFill>
              </a:rPr>
              <a:t>Mostly by composting, recycling or reusing.</a:t>
            </a:r>
          </a:p>
          <a:p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63EFD-B46A-D3C0-ACA7-F852190F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7776864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05393907-9E57-90E0-E371-C84A19507930}"/>
              </a:ext>
            </a:extLst>
          </p:cNvPr>
          <p:cNvSpPr/>
          <p:nvPr/>
        </p:nvSpPr>
        <p:spPr>
          <a:xfrm>
            <a:off x="407368" y="1772816"/>
            <a:ext cx="11377264" cy="683902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>
                <a:solidFill>
                  <a:schemeClr val="bg1"/>
                </a:solidFill>
              </a:rPr>
              <a:t>Environment </a:t>
            </a:r>
            <a:r>
              <a:rPr lang="en-NZ" sz="2000" i="1" dirty="0">
                <a:solidFill>
                  <a:schemeClr val="bg1"/>
                </a:solidFill>
              </a:rPr>
              <a:t>as a result of RSPF funding</a:t>
            </a:r>
            <a:endParaRPr lang="en-NZ" sz="3200" b="1" i="1" dirty="0">
              <a:solidFill>
                <a:schemeClr val="bg1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5192FE91-6DD4-3245-248A-C4728E250985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impact area</a:t>
            </a:r>
          </a:p>
        </p:txBody>
      </p:sp>
    </p:spTree>
    <p:extLst>
      <p:ext uri="{BB962C8B-B14F-4D97-AF65-F5344CB8AC3E}">
        <p14:creationId xmlns:p14="http://schemas.microsoft.com/office/powerpoint/2010/main" val="193013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400" y="1844824"/>
            <a:ext cx="11304240" cy="1470025"/>
          </a:xfrm>
        </p:spPr>
        <p:txBody>
          <a:bodyPr/>
          <a:lstStyle/>
          <a:p>
            <a:r>
              <a:rPr lang="en-NZ" dirty="0"/>
              <a:t>RSPF Impacts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400" y="3429000"/>
            <a:ext cx="11307216" cy="1509739"/>
          </a:xfrm>
        </p:spPr>
        <p:txBody>
          <a:bodyPr/>
          <a:lstStyle/>
          <a:p>
            <a:r>
              <a:rPr lang="en-NZ" i="1" dirty="0"/>
              <a:t>Results to 30 September 2025</a:t>
            </a:r>
          </a:p>
          <a:p>
            <a:r>
              <a:rPr lang="en-NZ" i="1" dirty="0"/>
              <a:t>By Question &amp; Answer Type</a:t>
            </a:r>
          </a:p>
        </p:txBody>
      </p:sp>
    </p:spTree>
    <p:extLst>
      <p:ext uri="{BB962C8B-B14F-4D97-AF65-F5344CB8AC3E}">
        <p14:creationId xmlns:p14="http://schemas.microsoft.com/office/powerpoint/2010/main" val="26794763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88258-A5A8-5733-C272-3E57D36BC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3C14-451B-CD85-3D81-EDBD9613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EFEFEB-034C-B12E-054A-A991C6F89300}"/>
              </a:ext>
            </a:extLst>
          </p:cNvPr>
          <p:cNvSpPr/>
          <p:nvPr/>
        </p:nvSpPr>
        <p:spPr>
          <a:xfrm>
            <a:off x="1554832" y="1988840"/>
            <a:ext cx="2726374" cy="3698052"/>
          </a:xfrm>
          <a:prstGeom prst="roundRect">
            <a:avLst>
              <a:gd name="adj" fmla="val 693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34 </a:t>
            </a:r>
          </a:p>
          <a:p>
            <a:r>
              <a:rPr lang="en-NZ" dirty="0">
                <a:solidFill>
                  <a:schemeClr val="tx2"/>
                </a:solidFill>
              </a:rPr>
              <a:t>organisations have completed at least one RSPF Impacts Report</a:t>
            </a:r>
          </a:p>
          <a:p>
            <a:endParaRPr lang="en-NZ" dirty="0">
              <a:solidFill>
                <a:schemeClr val="tx2"/>
              </a:solidFill>
            </a:endParaRPr>
          </a:p>
          <a:p>
            <a:endParaRPr lang="en-NZ" dirty="0">
              <a:solidFill>
                <a:schemeClr val="tx2"/>
              </a:solidFill>
            </a:endParaRPr>
          </a:p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36</a:t>
            </a:r>
          </a:p>
          <a:p>
            <a:r>
              <a:rPr lang="en-NZ" dirty="0">
                <a:solidFill>
                  <a:schemeClr val="tx2"/>
                </a:solidFill>
              </a:rPr>
              <a:t>organisations have received funding and are eligible for reporting</a:t>
            </a:r>
            <a:r>
              <a:rPr lang="en-NZ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 1</a:t>
            </a:r>
            <a:endParaRPr lang="en-NZ" baseline="30000" dirty="0">
              <a:solidFill>
                <a:schemeClr val="tx2"/>
              </a:solidFill>
            </a:endParaRPr>
          </a:p>
          <a:p>
            <a:endParaRPr lang="en-NZ" dirty="0">
              <a:solidFill>
                <a:schemeClr val="tx2"/>
              </a:solidFill>
            </a:endParaRPr>
          </a:p>
        </p:txBody>
      </p:sp>
      <p:pic>
        <p:nvPicPr>
          <p:cNvPr id="5" name="Picture 4" descr="A hand holding a coin&#10;&#10;AI-generated content may be incorrect.">
            <a:extLst>
              <a:ext uri="{FF2B5EF4-FFF2-40B4-BE49-F238E27FC236}">
                <a16:creationId xmlns:a16="http://schemas.microsoft.com/office/drawing/2014/main" id="{2F7137FC-91EB-B16E-24AB-38D49AEB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933056"/>
            <a:ext cx="1147464" cy="1152128"/>
          </a:xfrm>
          <a:prstGeom prst="rect">
            <a:avLst/>
          </a:prstGeom>
        </p:spPr>
      </p:pic>
      <p:pic>
        <p:nvPicPr>
          <p:cNvPr id="7" name="Picture 6" descr="A white line on a clipboard with a pen&#10;&#10;AI-generated content may be incorrect.">
            <a:extLst>
              <a:ext uri="{FF2B5EF4-FFF2-40B4-BE49-F238E27FC236}">
                <a16:creationId xmlns:a16="http://schemas.microsoft.com/office/drawing/2014/main" id="{51FC7868-0546-7D12-EF9F-A10A026E6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" y="1914779"/>
            <a:ext cx="1147464" cy="1152128"/>
          </a:xfrm>
          <a:prstGeom prst="rect">
            <a:avLst/>
          </a:prstGeom>
        </p:spPr>
      </p:pic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C17E6699-D3F3-3D6C-5FE6-BF0F1134DA00}"/>
              </a:ext>
            </a:extLst>
          </p:cNvPr>
          <p:cNvSpPr/>
          <p:nvPr/>
        </p:nvSpPr>
        <p:spPr>
          <a:xfrm>
            <a:off x="4296362" y="1714442"/>
            <a:ext cx="7503424" cy="663943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2"/>
                </a:solidFill>
              </a:rPr>
              <a:t>Number of organisations that answered YES to the following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2A23E-EFE6-329F-3249-B18044F28510}"/>
              </a:ext>
            </a:extLst>
          </p:cNvPr>
          <p:cNvSpPr txBox="1"/>
          <p:nvPr/>
        </p:nvSpPr>
        <p:spPr>
          <a:xfrm>
            <a:off x="4281206" y="5589240"/>
            <a:ext cx="7431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200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1</a:t>
            </a:r>
            <a:r>
              <a:rPr lang="en-NZ" sz="1200" dirty="0">
                <a:solidFill>
                  <a:schemeClr val="tx2"/>
                </a:solidFill>
                <a:ea typeface="Times New Roman" panose="02020603050405020304" pitchFamily="18" charset="0"/>
              </a:rPr>
              <a:t> Organisations do not report until six months after they have received their first payment.  </a:t>
            </a: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BFD49A76-90C8-3AE3-F7C2-07477D036A39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Q&amp;A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E7A46-649C-57BE-4835-3687CC8CF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360" y="2491563"/>
            <a:ext cx="7433047" cy="1752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FABACF-CB2B-9863-E0DA-2DE1704BF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519" y="4338752"/>
            <a:ext cx="7444888" cy="8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A725-967E-89F6-E1AC-4D2477C5E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859F-849D-4506-399F-262B70B6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4E8A3AE-4B97-73A3-3FF3-686A5812ECC8}"/>
              </a:ext>
            </a:extLst>
          </p:cNvPr>
          <p:cNvSpPr/>
          <p:nvPr/>
        </p:nvSpPr>
        <p:spPr>
          <a:xfrm>
            <a:off x="281073" y="1988840"/>
            <a:ext cx="2808312" cy="3250884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dirty="0">
                <a:solidFill>
                  <a:schemeClr val="tx2"/>
                </a:solidFill>
              </a:rPr>
              <a:t>Number of organisations that answered ‘Increased Substantially’ or ‘Increased Slightly’ to the following questions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C08511EF-B3C8-DA18-D5B1-C5072F3C572D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Q&amp;A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E81E3-1CAF-322F-D110-577BEBA31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99" y="1988840"/>
            <a:ext cx="739029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3E4E8-BC29-E322-07D6-15AEFC7FD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515B-B828-88A7-C78D-A0277C45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1A992976-9FFC-30DC-15B1-F04FE1D5B107}"/>
              </a:ext>
            </a:extLst>
          </p:cNvPr>
          <p:cNvSpPr/>
          <p:nvPr/>
        </p:nvSpPr>
        <p:spPr>
          <a:xfrm>
            <a:off x="393277" y="1865631"/>
            <a:ext cx="9242946" cy="579619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2"/>
                </a:solidFill>
              </a:rPr>
              <a:t>Number of organisations that answered affirmatively to the following questions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7C4F6ACB-766B-CBBA-77B9-3498CD5070BE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Q&amp;A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81011-E7BD-C554-B2B8-7A8364822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2619056"/>
            <a:ext cx="9228855" cy="21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8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EFCB7-DF38-1F35-E8E6-C29201DA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100B-6FC5-B85B-FFD0-2C3831AC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pic>
        <p:nvPicPr>
          <p:cNvPr id="9" name="Picture 8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DCB9D001-5186-7C95-4066-61CAB8C82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42" y="2176858"/>
            <a:ext cx="1224135" cy="1201068"/>
          </a:xfrm>
          <a:prstGeom prst="rect">
            <a:avLst/>
          </a:prstGeom>
        </p:spPr>
      </p:pic>
      <p:pic>
        <p:nvPicPr>
          <p:cNvPr id="11" name="Picture 10" descr="A hand holding a leaf&#10;&#10;AI-generated content may be incorrect.">
            <a:extLst>
              <a:ext uri="{FF2B5EF4-FFF2-40B4-BE49-F238E27FC236}">
                <a16:creationId xmlns:a16="http://schemas.microsoft.com/office/drawing/2014/main" id="{9A789C9F-39E3-A6D7-95D7-A36A4C945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82" y="4092141"/>
            <a:ext cx="1224136" cy="12241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847DC9-4E0D-723D-69AD-4C6DBAE45A05}"/>
              </a:ext>
            </a:extLst>
          </p:cNvPr>
          <p:cNvSpPr txBox="1"/>
          <p:nvPr/>
        </p:nvSpPr>
        <p:spPr>
          <a:xfrm>
            <a:off x="3971765" y="3903990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2.36M</a:t>
            </a:r>
          </a:p>
          <a:p>
            <a:r>
              <a:rPr lang="en-NZ" dirty="0">
                <a:solidFill>
                  <a:schemeClr val="tx2"/>
                </a:solidFill>
              </a:rPr>
              <a:t>square metres of land has been brought into sustainable 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BA99BE-B581-0EAB-8841-D2674D0985EB}"/>
              </a:ext>
            </a:extLst>
          </p:cNvPr>
          <p:cNvSpPr txBox="1"/>
          <p:nvPr/>
        </p:nvSpPr>
        <p:spPr>
          <a:xfrm>
            <a:off x="3971765" y="1842198"/>
            <a:ext cx="30111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/>
                </a:solidFill>
              </a:rPr>
              <a:t>As a result of RSPF funding…</a:t>
            </a:r>
          </a:p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830</a:t>
            </a:r>
          </a:p>
          <a:p>
            <a:r>
              <a:rPr lang="en-NZ" dirty="0">
                <a:solidFill>
                  <a:schemeClr val="tx2"/>
                </a:solidFill>
              </a:rPr>
              <a:t>workers have been employed</a:t>
            </a:r>
          </a:p>
          <a:p>
            <a:endParaRPr lang="en-NZ" sz="1000" dirty="0">
              <a:solidFill>
                <a:schemeClr val="tx2"/>
              </a:solidFill>
            </a:endParaRPr>
          </a:p>
          <a:p>
            <a:r>
              <a:rPr lang="en-NZ" sz="2000" b="1" dirty="0">
                <a:solidFill>
                  <a:schemeClr val="tx2"/>
                </a:solidFill>
                <a:latin typeface="Aptos" panose="020B0004020202020204" pitchFamily="34" charset="0"/>
              </a:rPr>
              <a:t>82%</a:t>
            </a:r>
            <a:r>
              <a:rPr lang="en-NZ" dirty="0">
                <a:solidFill>
                  <a:schemeClr val="tx2"/>
                </a:solidFill>
              </a:rPr>
              <a:t> full-time </a:t>
            </a:r>
            <a:r>
              <a:rPr lang="en-NZ" sz="2000" b="1" dirty="0">
                <a:solidFill>
                  <a:schemeClr val="tx2"/>
                </a:solidFill>
                <a:latin typeface="Aptos" panose="020B0004020202020204" pitchFamily="34" charset="0"/>
              </a:rPr>
              <a:t>18%</a:t>
            </a:r>
            <a:r>
              <a:rPr lang="en-NZ" dirty="0">
                <a:solidFill>
                  <a:schemeClr val="tx2"/>
                </a:solidFill>
              </a:rPr>
              <a:t> part-time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D4B3DA-4C4C-5A35-0123-EE4D9E8B92CA}"/>
              </a:ext>
            </a:extLst>
          </p:cNvPr>
          <p:cNvSpPr txBox="1"/>
          <p:nvPr/>
        </p:nvSpPr>
        <p:spPr>
          <a:xfrm>
            <a:off x="8425462" y="2073031"/>
            <a:ext cx="2178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85%</a:t>
            </a:r>
          </a:p>
          <a:p>
            <a:r>
              <a:rPr lang="en-NZ" dirty="0">
                <a:solidFill>
                  <a:schemeClr val="tx2"/>
                </a:solidFill>
              </a:rPr>
              <a:t>of workers were locals</a:t>
            </a:r>
          </a:p>
        </p:txBody>
      </p:sp>
      <p:pic>
        <p:nvPicPr>
          <p:cNvPr id="21" name="Picture 20" descr="A white line on a blue circle&#10;&#10;AI-generated content may be incorrect.">
            <a:extLst>
              <a:ext uri="{FF2B5EF4-FFF2-40B4-BE49-F238E27FC236}">
                <a16:creationId xmlns:a16="http://schemas.microsoft.com/office/drawing/2014/main" id="{191292F4-EC13-8EF3-8050-8779FAF85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39" y="2122684"/>
            <a:ext cx="1224135" cy="1224135"/>
          </a:xfrm>
          <a:prstGeom prst="rect">
            <a:avLst/>
          </a:prstGeom>
        </p:spPr>
      </p:pic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5C3FA83-DFE0-AC7B-7D0C-FF5F3E72A230}"/>
              </a:ext>
            </a:extLst>
          </p:cNvPr>
          <p:cNvSpPr/>
          <p:nvPr/>
        </p:nvSpPr>
        <p:spPr>
          <a:xfrm>
            <a:off x="723891" y="2211531"/>
            <a:ext cx="1650863" cy="1135288"/>
          </a:xfrm>
          <a:prstGeom prst="homePlate">
            <a:avLst>
              <a:gd name="adj" fmla="val 17732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2"/>
                </a:solidFill>
              </a:rPr>
              <a:t>Jobs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9D26167B-1554-ECEF-BD8E-65AB2E135F3F}"/>
              </a:ext>
            </a:extLst>
          </p:cNvPr>
          <p:cNvSpPr/>
          <p:nvPr/>
        </p:nvSpPr>
        <p:spPr>
          <a:xfrm>
            <a:off x="723891" y="4136565"/>
            <a:ext cx="1650863" cy="1135288"/>
          </a:xfrm>
          <a:prstGeom prst="homePlate">
            <a:avLst>
              <a:gd name="adj" fmla="val 15859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2"/>
                </a:solidFill>
              </a:rPr>
              <a:t>Land</a:t>
            </a:r>
          </a:p>
          <a:p>
            <a:pPr algn="ctr"/>
            <a:r>
              <a:rPr lang="en-NZ" sz="2800" dirty="0">
                <a:solidFill>
                  <a:schemeClr val="tx2"/>
                </a:solidFill>
              </a:rPr>
              <a:t>use</a:t>
            </a:r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0FE2AD4B-185F-FEC2-0061-991ACEDDE1C1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Q&amp;A type</a:t>
            </a:r>
          </a:p>
        </p:txBody>
      </p:sp>
    </p:spTree>
    <p:extLst>
      <p:ext uri="{BB962C8B-B14F-4D97-AF65-F5344CB8AC3E}">
        <p14:creationId xmlns:p14="http://schemas.microsoft.com/office/powerpoint/2010/main" val="138797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617DD-BCC5-C9F0-DCD2-B3CAAFD9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121-BDE1-6E18-CD6A-8991BC6D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5A2C402-C0FE-FFA9-0603-B4FFE2E15023}"/>
              </a:ext>
            </a:extLst>
          </p:cNvPr>
          <p:cNvSpPr/>
          <p:nvPr/>
        </p:nvSpPr>
        <p:spPr>
          <a:xfrm>
            <a:off x="8472265" y="1556792"/>
            <a:ext cx="3024336" cy="3378215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26</a:t>
            </a:r>
            <a:r>
              <a:rPr lang="en-NZ" b="1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NZ" dirty="0">
                <a:solidFill>
                  <a:schemeClr val="tx2"/>
                </a:solidFill>
              </a:rPr>
              <a:t>organisations have trained or upskilled staff as a result of RSPF funding</a:t>
            </a:r>
          </a:p>
          <a:p>
            <a:pPr algn="ctr"/>
            <a:endParaRPr lang="en-NZ" dirty="0">
              <a:solidFill>
                <a:schemeClr val="tx2"/>
              </a:solidFill>
            </a:endParaRPr>
          </a:p>
          <a:p>
            <a:pPr algn="ctr"/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9</a:t>
            </a:r>
          </a:p>
          <a:p>
            <a:pPr algn="ctr"/>
            <a:r>
              <a:rPr lang="en-NZ" dirty="0">
                <a:solidFill>
                  <a:schemeClr val="tx2"/>
                </a:solidFill>
              </a:rPr>
              <a:t>Organisations trained or upskilled all their staff</a:t>
            </a:r>
          </a:p>
          <a:p>
            <a:pPr algn="ctr"/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FF6D0BD9-6AB7-8190-F56C-068D2436F5D5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Q&amp;A 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D8A2F-9910-3CCB-F3C0-4B2A6CB8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1" y="1550130"/>
            <a:ext cx="8119354" cy="42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About the Regional Strategic Partnership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772816"/>
            <a:ext cx="11377264" cy="38884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800" dirty="0">
                <a:solidFill>
                  <a:schemeClr val="tx2"/>
                </a:solidFill>
              </a:rPr>
              <a:t>In May 2021, the New Zealand government announced the Regional Strategic Partnership Fund (RSPF), allocating $193.8 million to Kānoa – Regional Economic Development &amp; Investment Unit to support regions to make steps towards achieving their economic potential.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NZ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800" dirty="0">
                <a:solidFill>
                  <a:schemeClr val="tx2"/>
                </a:solidFill>
              </a:rPr>
              <a:t>The RSPF allocated funding in these streams: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Enabling regional economic and business development - $40.5 million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Accelerating Māori economic aspirations - $61.5 million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Supporting sector transformations - $51.7 million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Emerging priorities - $40.1 million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NZ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800" dirty="0">
                <a:solidFill>
                  <a:schemeClr val="tx2"/>
                </a:solidFill>
              </a:rPr>
              <a:t>The RSPF was fully allocated as of 23 August 2023 and $138 million has so far been paid out in grants ($19m), loans ($109m) or equity ($8m). Kānoa continues to monitor and administrator investments as they move through their life cycles. </a:t>
            </a:r>
          </a:p>
        </p:txBody>
      </p:sp>
    </p:spTree>
    <p:extLst>
      <p:ext uri="{BB962C8B-B14F-4D97-AF65-F5344CB8AC3E}">
        <p14:creationId xmlns:p14="http://schemas.microsoft.com/office/powerpoint/2010/main" val="56877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AD40D-E647-E91B-3B7A-E8F4B8663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6B29-546E-055E-F826-7D2F9115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5"/>
            <a:ext cx="8640960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About RSPF Impacts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10ED0-FBD5-32B9-5FF8-5AC70C1A9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72815"/>
            <a:ext cx="11377264" cy="371479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800" dirty="0">
                <a:solidFill>
                  <a:schemeClr val="tx2"/>
                </a:solidFill>
                <a:ea typeface="Times New Roman" panose="02020603050405020304" pitchFamily="18" charset="0"/>
              </a:rPr>
              <a:t>To collect the data to monitor impacts, Kānoa has recipients complete </a:t>
            </a:r>
            <a:r>
              <a:rPr lang="en-NZ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RSPF </a:t>
            </a:r>
            <a:r>
              <a:rPr lang="en-NZ" sz="1800" dirty="0">
                <a:solidFill>
                  <a:schemeClr val="tx2"/>
                </a:solidFill>
                <a:ea typeface="Times New Roman" panose="02020603050405020304" pitchFamily="18" charset="0"/>
              </a:rPr>
              <a:t>I</a:t>
            </a:r>
            <a:r>
              <a:rPr lang="en-NZ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mpacts Reports online every six months after they first receive funds, reporting on the impacts they experienced in that </a:t>
            </a:r>
            <a:r>
              <a:rPr lang="en-NZ" sz="1800" dirty="0">
                <a:solidFill>
                  <a:schemeClr val="tx2"/>
                </a:solidFill>
                <a:ea typeface="Times New Roman" panose="02020603050405020304" pitchFamily="18" charset="0"/>
              </a:rPr>
              <a:t>six</a:t>
            </a:r>
            <a:r>
              <a:rPr lang="en-NZ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months as a result of RSPF funding.</a:t>
            </a:r>
            <a:r>
              <a:rPr lang="en-NZ" sz="1800" baseline="600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NZ" sz="18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800" dirty="0">
                <a:solidFill>
                  <a:schemeClr val="tx2"/>
                </a:solidFill>
                <a:ea typeface="Times New Roman" panose="02020603050405020304" pitchFamily="18" charset="0"/>
              </a:rPr>
              <a:t>The questions on impacts are grouped by five areas that support RSPF outcomes. These areas are: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Innovation – 3 questions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Business capability (including Māori business identification) – 11 questions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Networks – 3 questions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Staff – 6 questions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1800" dirty="0">
                <a:solidFill>
                  <a:schemeClr val="tx2"/>
                </a:solidFill>
              </a:rPr>
              <a:t>Environment – 6 questions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NZ" sz="18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This paper reports on the results of th</a:t>
            </a:r>
            <a:r>
              <a:rPr lang="en-NZ" sz="1800" dirty="0">
                <a:solidFill>
                  <a:schemeClr val="tx2"/>
                </a:solidFill>
                <a:ea typeface="Times New Roman" panose="02020603050405020304" pitchFamily="18" charset="0"/>
              </a:rPr>
              <a:t>e</a:t>
            </a:r>
            <a:r>
              <a:rPr lang="en-NZ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impact data monitoring. The analysis covers all responses received since reporting began in June 2023, up to the current reporting month.</a:t>
            </a:r>
            <a:r>
              <a:rPr lang="en-NZ" sz="1800" baseline="60000" dirty="0">
                <a:solidFill>
                  <a:schemeClr val="tx2"/>
                </a:solidFill>
                <a:ea typeface="Times New Roman" panose="02020603050405020304" pitchFamily="18" charset="0"/>
              </a:rPr>
              <a:t> 2</a:t>
            </a:r>
            <a:endParaRPr lang="en-NZ" sz="3200" baseline="60000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NZ" sz="1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8CF9D-255E-9540-36CD-E0E46E7E0830}"/>
              </a:ext>
            </a:extLst>
          </p:cNvPr>
          <p:cNvSpPr txBox="1"/>
          <p:nvPr/>
        </p:nvSpPr>
        <p:spPr>
          <a:xfrm>
            <a:off x="407368" y="5445224"/>
            <a:ext cx="95050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100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1</a:t>
            </a:r>
            <a:r>
              <a:rPr lang="en-NZ" sz="1100" dirty="0">
                <a:solidFill>
                  <a:schemeClr val="tx2"/>
                </a:solidFill>
                <a:ea typeface="Times New Roman" panose="02020603050405020304" pitchFamily="18" charset="0"/>
              </a:rPr>
              <a:t> RSPF Impacts Reporting is in addition to reporting recipients do so that Kānoa can assess risks and monitor the progress of projects invested in.</a:t>
            </a:r>
          </a:p>
          <a:p>
            <a:r>
              <a:rPr lang="en-NZ" sz="1100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2</a:t>
            </a:r>
            <a:r>
              <a:rPr lang="en-NZ" sz="1100" dirty="0">
                <a:solidFill>
                  <a:schemeClr val="tx2"/>
                </a:solidFill>
                <a:ea typeface="Times New Roman" panose="02020603050405020304" pitchFamily="18" charset="0"/>
              </a:rPr>
              <a:t> Impacts may occur at any time in the life cycle of an investment and only need to occur once to be counted. </a:t>
            </a:r>
          </a:p>
        </p:txBody>
      </p:sp>
    </p:spTree>
    <p:extLst>
      <p:ext uri="{BB962C8B-B14F-4D97-AF65-F5344CB8AC3E}">
        <p14:creationId xmlns:p14="http://schemas.microsoft.com/office/powerpoint/2010/main" val="280190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EBFD6-CB81-03AE-45E7-3CBF20264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DDDC-FFC2-4789-5B1B-B9896CAFA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0" y="1844824"/>
            <a:ext cx="11304240" cy="1470025"/>
          </a:xfrm>
        </p:spPr>
        <p:txBody>
          <a:bodyPr/>
          <a:lstStyle/>
          <a:p>
            <a:r>
              <a:rPr lang="en-NZ" dirty="0"/>
              <a:t>RSPF Impacts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6F14D-520C-5B80-C675-7858331F7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400" y="3439113"/>
            <a:ext cx="11307216" cy="1509739"/>
          </a:xfrm>
        </p:spPr>
        <p:txBody>
          <a:bodyPr>
            <a:normAutofit/>
          </a:bodyPr>
          <a:lstStyle/>
          <a:p>
            <a:r>
              <a:rPr lang="en-NZ" sz="3200" i="1" dirty="0"/>
              <a:t>Results to 31 December 2025</a:t>
            </a:r>
          </a:p>
          <a:p>
            <a:r>
              <a:rPr lang="en-NZ" sz="3200" i="1" dirty="0"/>
              <a:t>By impact area</a:t>
            </a:r>
          </a:p>
        </p:txBody>
      </p:sp>
    </p:spTree>
    <p:extLst>
      <p:ext uri="{BB962C8B-B14F-4D97-AF65-F5344CB8AC3E}">
        <p14:creationId xmlns:p14="http://schemas.microsoft.com/office/powerpoint/2010/main" val="40256986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D72FD-D310-2236-050F-C9A0AF15B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56994E-84ED-0850-6231-8C2CF33916DB}"/>
              </a:ext>
            </a:extLst>
          </p:cNvPr>
          <p:cNvSpPr/>
          <p:nvPr/>
        </p:nvSpPr>
        <p:spPr>
          <a:xfrm>
            <a:off x="6096000" y="2451894"/>
            <a:ext cx="5688632" cy="3425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NZ" sz="1400" dirty="0">
                <a:solidFill>
                  <a:schemeClr val="tx2"/>
                </a:solidFill>
              </a:rPr>
              <a:t>Nearly all of the organisations also </a:t>
            </a:r>
            <a:r>
              <a:rPr lang="en-NZ" sz="1400" b="1" dirty="0">
                <a:solidFill>
                  <a:schemeClr val="tx2"/>
                </a:solidFill>
              </a:rPr>
              <a:t>employed more services from local businesses </a:t>
            </a:r>
            <a:r>
              <a:rPr lang="en-NZ" sz="1400" dirty="0">
                <a:solidFill>
                  <a:schemeClr val="tx2"/>
                </a:solidFill>
              </a:rPr>
              <a:t>as a result of RSPF funding, and </a:t>
            </a:r>
            <a:r>
              <a:rPr lang="en-NZ" sz="1400" b="1" dirty="0">
                <a:solidFill>
                  <a:schemeClr val="tx2"/>
                </a:solidFill>
              </a:rPr>
              <a:t>41% were Māori businesses</a:t>
            </a:r>
            <a:r>
              <a:rPr lang="en-NZ" sz="1400" dirty="0">
                <a:solidFill>
                  <a:schemeClr val="tx2"/>
                </a:solidFill>
              </a:rPr>
              <a:t>. 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networks</a:t>
            </a:r>
          </a:p>
          <a:p>
            <a:pPr>
              <a:spcAft>
                <a:spcPts val="600"/>
              </a:spcAft>
            </a:pPr>
            <a:r>
              <a:rPr lang="en-NZ" sz="1400" dirty="0">
                <a:solidFill>
                  <a:schemeClr val="tx2"/>
                </a:solidFill>
              </a:rPr>
              <a:t>RSPF funding </a:t>
            </a:r>
            <a:r>
              <a:rPr lang="en-NZ" sz="1400" b="1" dirty="0">
                <a:solidFill>
                  <a:schemeClr val="tx2"/>
                </a:solidFill>
              </a:rPr>
              <a:t>strengthened relationships </a:t>
            </a:r>
            <a:r>
              <a:rPr lang="en-NZ" sz="1400" dirty="0">
                <a:solidFill>
                  <a:schemeClr val="tx2"/>
                </a:solidFill>
              </a:rPr>
              <a:t>for 94% of organisations, </a:t>
            </a:r>
            <a:r>
              <a:rPr lang="en-NZ" sz="1400" b="1" dirty="0">
                <a:solidFill>
                  <a:schemeClr val="tx2"/>
                </a:solidFill>
              </a:rPr>
              <a:t>benefited other organisations indirectly </a:t>
            </a:r>
            <a:r>
              <a:rPr lang="en-NZ" sz="1400" dirty="0">
                <a:solidFill>
                  <a:schemeClr val="tx2"/>
                </a:solidFill>
              </a:rPr>
              <a:t>for 94% and resulted in </a:t>
            </a:r>
            <a:r>
              <a:rPr lang="en-NZ" sz="1400" b="1" dirty="0">
                <a:solidFill>
                  <a:schemeClr val="tx2"/>
                </a:solidFill>
              </a:rPr>
              <a:t>more skilled workers in the region </a:t>
            </a:r>
            <a:r>
              <a:rPr lang="en-NZ" sz="1400" dirty="0">
                <a:solidFill>
                  <a:schemeClr val="tx2"/>
                </a:solidFill>
              </a:rPr>
              <a:t>for 79% su</a:t>
            </a:r>
            <a:r>
              <a:rPr lang="en-NZ" sz="1400" i="1" dirty="0">
                <a:solidFill>
                  <a:schemeClr val="tx2"/>
                </a:solidFill>
              </a:rPr>
              <a:t>ggesting spillover benefits to the wider region that result in a multiplier effect, increasing the total economic benefits. </a:t>
            </a:r>
            <a:r>
              <a:rPr lang="en-NZ" sz="1400" dirty="0">
                <a:solidFill>
                  <a:schemeClr val="tx2"/>
                </a:solidFill>
              </a:rPr>
              <a:t>  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staff</a:t>
            </a:r>
            <a:r>
              <a:rPr lang="en-NZ" sz="280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NZ" sz="1400" dirty="0">
                <a:solidFill>
                  <a:schemeClr val="tx2"/>
                </a:solidFill>
              </a:rPr>
              <a:t>RSPF funding </a:t>
            </a:r>
            <a:r>
              <a:rPr lang="en-NZ" sz="1400" b="1" dirty="0">
                <a:solidFill>
                  <a:schemeClr val="tx2"/>
                </a:solidFill>
              </a:rPr>
              <a:t>increased staff motivation </a:t>
            </a:r>
            <a:r>
              <a:rPr lang="en-NZ" sz="1400" dirty="0">
                <a:solidFill>
                  <a:schemeClr val="tx2"/>
                </a:solidFill>
              </a:rPr>
              <a:t>for 85% of organisations, </a:t>
            </a:r>
            <a:r>
              <a:rPr lang="en-NZ" sz="1400" b="1" dirty="0">
                <a:solidFill>
                  <a:schemeClr val="tx2"/>
                </a:solidFill>
              </a:rPr>
              <a:t>supported the local community </a:t>
            </a:r>
            <a:r>
              <a:rPr lang="en-NZ" sz="1400" dirty="0">
                <a:solidFill>
                  <a:schemeClr val="tx2"/>
                </a:solidFill>
              </a:rPr>
              <a:t>for 82%, </a:t>
            </a:r>
            <a:r>
              <a:rPr lang="en-NZ" sz="1400" b="1" dirty="0">
                <a:solidFill>
                  <a:schemeClr val="tx2"/>
                </a:solidFill>
              </a:rPr>
              <a:t>upskilled staff </a:t>
            </a:r>
            <a:r>
              <a:rPr lang="en-NZ" sz="1400" dirty="0">
                <a:solidFill>
                  <a:schemeClr val="tx2"/>
                </a:solidFill>
              </a:rPr>
              <a:t>for 76%, and </a:t>
            </a:r>
            <a:r>
              <a:rPr lang="en-NZ" sz="1400" b="1" dirty="0">
                <a:solidFill>
                  <a:schemeClr val="tx2"/>
                </a:solidFill>
              </a:rPr>
              <a:t>increased staff wellbeing </a:t>
            </a:r>
            <a:r>
              <a:rPr lang="en-NZ" sz="1400" dirty="0">
                <a:solidFill>
                  <a:schemeClr val="tx2"/>
                </a:solidFill>
              </a:rPr>
              <a:t>for 65%, </a:t>
            </a:r>
            <a:r>
              <a:rPr lang="en-NZ" sz="1400" i="1" dirty="0">
                <a:solidFill>
                  <a:schemeClr val="tx2"/>
                </a:solidFill>
              </a:rPr>
              <a:t>which all have benefits for greater wellbeing in the community and increased productive potential</a:t>
            </a:r>
            <a:r>
              <a:rPr lang="en-NZ" sz="1400" dirty="0">
                <a:solidFill>
                  <a:schemeClr val="tx2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n-NZ" sz="1400" dirty="0">
              <a:solidFill>
                <a:schemeClr val="tx2"/>
              </a:solidFill>
            </a:endParaRPr>
          </a:p>
          <a:p>
            <a:pPr algn="ctr"/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65AFA-9BFA-556D-D151-01D35C8F51C8}"/>
              </a:ext>
            </a:extLst>
          </p:cNvPr>
          <p:cNvSpPr/>
          <p:nvPr/>
        </p:nvSpPr>
        <p:spPr>
          <a:xfrm>
            <a:off x="416227" y="2451894"/>
            <a:ext cx="5688632" cy="3425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NZ" sz="1400" dirty="0">
                <a:solidFill>
                  <a:schemeClr val="tx2"/>
                </a:solidFill>
                <a:latin typeface="Aptos" panose="020B0004020202020204" pitchFamily="34" charset="0"/>
              </a:rPr>
              <a:t>It has done this through the impacts funded organisations have had as a result of RSPF funding, </a:t>
            </a:r>
            <a:r>
              <a:rPr lang="en-NZ" sz="1400" i="1" dirty="0">
                <a:solidFill>
                  <a:schemeClr val="tx2"/>
                </a:solidFill>
                <a:latin typeface="Aptos" panose="020B0004020202020204" pitchFamily="34" charset="0"/>
              </a:rPr>
              <a:t>these include impacts on: 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innovation </a:t>
            </a:r>
          </a:p>
          <a:p>
            <a:pPr>
              <a:spcAft>
                <a:spcPts val="600"/>
              </a:spcAft>
            </a:pPr>
            <a:r>
              <a:rPr lang="en-NZ" sz="1400" dirty="0">
                <a:solidFill>
                  <a:schemeClr val="tx2"/>
                </a:solidFill>
              </a:rPr>
              <a:t>RSPF funding </a:t>
            </a:r>
            <a:r>
              <a:rPr lang="en-NZ" sz="1400" b="1" dirty="0">
                <a:solidFill>
                  <a:schemeClr val="tx2"/>
                </a:solidFill>
              </a:rPr>
              <a:t>increased product diversity </a:t>
            </a:r>
            <a:r>
              <a:rPr lang="en-NZ" sz="1400" dirty="0">
                <a:solidFill>
                  <a:schemeClr val="tx2"/>
                </a:solidFill>
              </a:rPr>
              <a:t>for 85% of firms funded, </a:t>
            </a:r>
            <a:r>
              <a:rPr lang="en-NZ" sz="1400" b="1" dirty="0">
                <a:solidFill>
                  <a:schemeClr val="tx2"/>
                </a:solidFill>
              </a:rPr>
              <a:t>R&amp;D spending </a:t>
            </a:r>
            <a:r>
              <a:rPr lang="en-NZ" sz="1400" dirty="0">
                <a:solidFill>
                  <a:schemeClr val="tx2"/>
                </a:solidFill>
              </a:rPr>
              <a:t>for 62%, and the </a:t>
            </a:r>
            <a:r>
              <a:rPr lang="en-NZ" sz="1400" b="1" dirty="0">
                <a:solidFill>
                  <a:schemeClr val="tx2"/>
                </a:solidFill>
              </a:rPr>
              <a:t>adoption and introduction of new technology </a:t>
            </a:r>
            <a:r>
              <a:rPr lang="en-NZ" sz="1400" dirty="0">
                <a:solidFill>
                  <a:schemeClr val="tx2"/>
                </a:solidFill>
              </a:rPr>
              <a:t>for 68% - </a:t>
            </a:r>
            <a:r>
              <a:rPr lang="en-NZ" sz="1400" i="1" dirty="0">
                <a:solidFill>
                  <a:schemeClr val="tx2"/>
                </a:solidFill>
              </a:rPr>
              <a:t>all factors crucial to innovation that increases productivity</a:t>
            </a:r>
            <a:r>
              <a:rPr lang="en-NZ" sz="1400" dirty="0">
                <a:solidFill>
                  <a:schemeClr val="tx2"/>
                </a:solidFill>
              </a:rPr>
              <a:t>. 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business capability</a:t>
            </a:r>
            <a:r>
              <a:rPr lang="en-NZ" sz="2800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NZ" sz="1400" dirty="0">
                <a:solidFill>
                  <a:schemeClr val="tx2"/>
                </a:solidFill>
              </a:rPr>
              <a:t>RSPF funding </a:t>
            </a:r>
            <a:r>
              <a:rPr lang="en-NZ" sz="1400" b="1" dirty="0">
                <a:solidFill>
                  <a:schemeClr val="tx2"/>
                </a:solidFill>
              </a:rPr>
              <a:t>increased future planning </a:t>
            </a:r>
            <a:r>
              <a:rPr lang="en-NZ" sz="1400" dirty="0">
                <a:solidFill>
                  <a:schemeClr val="tx2"/>
                </a:solidFill>
              </a:rPr>
              <a:t>for 97% of organisations funded, </a:t>
            </a:r>
            <a:r>
              <a:rPr lang="en-NZ" sz="1400" b="1" dirty="0">
                <a:solidFill>
                  <a:schemeClr val="tx2"/>
                </a:solidFill>
              </a:rPr>
              <a:t>alignment with community values </a:t>
            </a:r>
            <a:r>
              <a:rPr lang="en-NZ" sz="1400" dirty="0">
                <a:solidFill>
                  <a:schemeClr val="tx2"/>
                </a:solidFill>
              </a:rPr>
              <a:t>for 94%, </a:t>
            </a:r>
            <a:r>
              <a:rPr lang="en-NZ" sz="1400" b="1" dirty="0">
                <a:solidFill>
                  <a:schemeClr val="tx2"/>
                </a:solidFill>
              </a:rPr>
              <a:t>capital spending </a:t>
            </a:r>
            <a:r>
              <a:rPr lang="en-NZ" sz="1400" dirty="0">
                <a:solidFill>
                  <a:schemeClr val="tx2"/>
                </a:solidFill>
              </a:rPr>
              <a:t>for 85%, </a:t>
            </a:r>
            <a:r>
              <a:rPr lang="en-NZ" sz="1400" b="1" dirty="0">
                <a:solidFill>
                  <a:schemeClr val="tx2"/>
                </a:solidFill>
              </a:rPr>
              <a:t>productive capacity </a:t>
            </a:r>
            <a:r>
              <a:rPr lang="en-NZ" sz="1400" dirty="0">
                <a:solidFill>
                  <a:schemeClr val="tx2"/>
                </a:solidFill>
              </a:rPr>
              <a:t>for 82%, and </a:t>
            </a:r>
            <a:r>
              <a:rPr lang="en-NZ" sz="1400" b="1" dirty="0">
                <a:solidFill>
                  <a:schemeClr val="tx2"/>
                </a:solidFill>
              </a:rPr>
              <a:t>access to non-RSPF funding </a:t>
            </a:r>
            <a:r>
              <a:rPr lang="en-NZ" sz="1400" dirty="0">
                <a:solidFill>
                  <a:schemeClr val="tx2"/>
                </a:solidFill>
              </a:rPr>
              <a:t>for 65%. </a:t>
            </a:r>
            <a:r>
              <a:rPr lang="en-NZ" sz="1400" i="1" dirty="0">
                <a:solidFill>
                  <a:schemeClr val="tx2"/>
                </a:solidFill>
              </a:rPr>
              <a:t>These factors strengthen social capital, physical capital, and access to financial capital, contributing to a stronger base for economic growth</a:t>
            </a:r>
            <a:r>
              <a:rPr lang="en-NZ" sz="1400" dirty="0">
                <a:solidFill>
                  <a:schemeClr val="tx2"/>
                </a:solidFill>
              </a:rPr>
              <a:t>. </a:t>
            </a:r>
          </a:p>
          <a:p>
            <a:endParaRPr lang="en-NZ" sz="1400" dirty="0">
              <a:solidFill>
                <a:schemeClr val="tx2"/>
              </a:solidFill>
            </a:endParaRPr>
          </a:p>
          <a:p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47697-90B7-87D7-4565-A3A12185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7776864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08CF053B-46C2-617E-7237-C9651461EE19}"/>
              </a:ext>
            </a:extLst>
          </p:cNvPr>
          <p:cNvSpPr/>
          <p:nvPr/>
        </p:nvSpPr>
        <p:spPr>
          <a:xfrm>
            <a:off x="407368" y="1772816"/>
            <a:ext cx="11377264" cy="683902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>
                <a:solidFill>
                  <a:schemeClr val="bg1"/>
                </a:solidFill>
              </a:rPr>
              <a:t>Overall </a:t>
            </a:r>
            <a:r>
              <a:rPr lang="en-NZ" b="1" i="1" dirty="0">
                <a:solidFill>
                  <a:schemeClr val="bg1"/>
                </a:solidFill>
              </a:rPr>
              <a:t>RSPF funding has contributed to regions achieving their economic potential </a:t>
            </a:r>
            <a:endParaRPr lang="en-NZ" sz="2000" b="1" i="1" dirty="0">
              <a:solidFill>
                <a:schemeClr val="bg1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7D0A8B6D-ECCE-97D6-646C-ADD4E3B81239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overall</a:t>
            </a:r>
          </a:p>
        </p:txBody>
      </p:sp>
    </p:spTree>
    <p:extLst>
      <p:ext uri="{BB962C8B-B14F-4D97-AF65-F5344CB8AC3E}">
        <p14:creationId xmlns:p14="http://schemas.microsoft.com/office/powerpoint/2010/main" val="392153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BDA3-0B84-A01B-B4DC-8699DB5D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D212CE-DFDC-E169-53EA-3F973CAD6F4A}"/>
              </a:ext>
            </a:extLst>
          </p:cNvPr>
          <p:cNvSpPr/>
          <p:nvPr/>
        </p:nvSpPr>
        <p:spPr>
          <a:xfrm>
            <a:off x="6096000" y="2451894"/>
            <a:ext cx="5688632" cy="3425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endParaRPr lang="en-NZ" sz="1400" dirty="0">
              <a:solidFill>
                <a:schemeClr val="tx2"/>
              </a:solidFill>
            </a:endParaRPr>
          </a:p>
          <a:p>
            <a:pPr algn="ctr"/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38D31-7214-4D92-6F63-DC7828F640B4}"/>
              </a:ext>
            </a:extLst>
          </p:cNvPr>
          <p:cNvSpPr/>
          <p:nvPr/>
        </p:nvSpPr>
        <p:spPr>
          <a:xfrm>
            <a:off x="416227" y="2451894"/>
            <a:ext cx="5688632" cy="3425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environment</a:t>
            </a:r>
          </a:p>
          <a:p>
            <a:r>
              <a:rPr lang="en-NZ" sz="1400" dirty="0">
                <a:solidFill>
                  <a:schemeClr val="tx2"/>
                </a:solidFill>
              </a:rPr>
              <a:t>RSPF funding helped organisations to </a:t>
            </a:r>
            <a:r>
              <a:rPr lang="en-NZ" sz="1400" b="1" dirty="0">
                <a:solidFill>
                  <a:schemeClr val="tx2"/>
                </a:solidFill>
              </a:rPr>
              <a:t>reduce greenhouse gas emissions </a:t>
            </a:r>
            <a:r>
              <a:rPr lang="en-NZ" sz="1400" dirty="0">
                <a:solidFill>
                  <a:schemeClr val="tx2"/>
                </a:solidFill>
              </a:rPr>
              <a:t>for 59%, </a:t>
            </a:r>
            <a:r>
              <a:rPr lang="en-NZ" sz="1400" b="1" dirty="0">
                <a:solidFill>
                  <a:schemeClr val="tx2"/>
                </a:solidFill>
              </a:rPr>
              <a:t>improve water efficiency </a:t>
            </a:r>
            <a:r>
              <a:rPr lang="en-NZ" sz="1400" dirty="0">
                <a:solidFill>
                  <a:schemeClr val="tx2"/>
                </a:solidFill>
              </a:rPr>
              <a:t>for 50%, </a:t>
            </a:r>
            <a:r>
              <a:rPr lang="en-NZ" sz="1400" b="1" dirty="0">
                <a:solidFill>
                  <a:schemeClr val="tx2"/>
                </a:solidFill>
              </a:rPr>
              <a:t>reduce waste </a:t>
            </a:r>
            <a:r>
              <a:rPr lang="en-NZ" sz="1400" dirty="0">
                <a:solidFill>
                  <a:schemeClr val="tx2"/>
                </a:solidFill>
              </a:rPr>
              <a:t>for 35%, and </a:t>
            </a:r>
            <a:r>
              <a:rPr lang="en-NZ" sz="1400" b="1" dirty="0">
                <a:solidFill>
                  <a:schemeClr val="tx2"/>
                </a:solidFill>
              </a:rPr>
              <a:t>protected biodiversity </a:t>
            </a:r>
            <a:r>
              <a:rPr lang="en-NZ" sz="1400" dirty="0">
                <a:solidFill>
                  <a:schemeClr val="tx2"/>
                </a:solidFill>
              </a:rPr>
              <a:t>for 32%. </a:t>
            </a:r>
            <a:r>
              <a:rPr lang="en-NZ" sz="1400" i="1" dirty="0">
                <a:solidFill>
                  <a:schemeClr val="tx2"/>
                </a:solidFill>
              </a:rPr>
              <a:t>These practices help achieve environmental sustainability for sustained regional economic growth</a:t>
            </a:r>
            <a:r>
              <a:rPr lang="en-NZ" sz="1400" dirty="0">
                <a:solidFill>
                  <a:schemeClr val="tx2"/>
                </a:solidFill>
              </a:rPr>
              <a:t>. </a:t>
            </a:r>
          </a:p>
          <a:p>
            <a:endParaRPr lang="en-NZ" sz="1400" dirty="0">
              <a:solidFill>
                <a:schemeClr val="tx2"/>
              </a:solidFill>
            </a:endParaRPr>
          </a:p>
          <a:p>
            <a:endParaRPr lang="en-NZ" sz="1400" dirty="0">
              <a:solidFill>
                <a:schemeClr val="tx2"/>
              </a:solidFill>
            </a:endParaRPr>
          </a:p>
          <a:p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0E25C-A800-477B-F437-3BDA2F87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7776864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9544C27-DE6A-FAED-E6D3-ED1755996262}"/>
              </a:ext>
            </a:extLst>
          </p:cNvPr>
          <p:cNvSpPr/>
          <p:nvPr/>
        </p:nvSpPr>
        <p:spPr>
          <a:xfrm>
            <a:off x="407368" y="1772816"/>
            <a:ext cx="11377264" cy="683902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Z" sz="2000" i="1" dirty="0">
              <a:solidFill>
                <a:schemeClr val="bg1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81288973-4361-043A-5A03-11277BA65132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overall</a:t>
            </a:r>
          </a:p>
        </p:txBody>
      </p:sp>
    </p:spTree>
    <p:extLst>
      <p:ext uri="{BB962C8B-B14F-4D97-AF65-F5344CB8AC3E}">
        <p14:creationId xmlns:p14="http://schemas.microsoft.com/office/powerpoint/2010/main" val="387510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40254-A741-BC1C-C1E5-6FEA49AB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4986-4452-52EC-A08F-A01847B4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FAD21C-FABA-A4E8-F01E-B61D379ECA2F}"/>
              </a:ext>
            </a:extLst>
          </p:cNvPr>
          <p:cNvSpPr/>
          <p:nvPr/>
        </p:nvSpPr>
        <p:spPr>
          <a:xfrm>
            <a:off x="1846099" y="2060848"/>
            <a:ext cx="2305685" cy="3456384"/>
          </a:xfrm>
          <a:prstGeom prst="roundRect">
            <a:avLst>
              <a:gd name="adj" fmla="val 693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34 </a:t>
            </a:r>
          </a:p>
          <a:p>
            <a:r>
              <a:rPr lang="en-NZ" dirty="0">
                <a:solidFill>
                  <a:schemeClr val="tx2"/>
                </a:solidFill>
              </a:rPr>
              <a:t>organisations have completed at least one RSPF Impacts Report</a:t>
            </a:r>
          </a:p>
          <a:p>
            <a:endParaRPr lang="en-NZ" dirty="0">
              <a:solidFill>
                <a:schemeClr val="tx2"/>
              </a:solidFill>
            </a:endParaRPr>
          </a:p>
        </p:txBody>
      </p:sp>
      <p:pic>
        <p:nvPicPr>
          <p:cNvPr id="5" name="Picture 4" descr="A hand holding a coin&#10;&#10;AI-generated content may be incorrect.">
            <a:extLst>
              <a:ext uri="{FF2B5EF4-FFF2-40B4-BE49-F238E27FC236}">
                <a16:creationId xmlns:a16="http://schemas.microsoft.com/office/drawing/2014/main" id="{AB42AE93-0EBC-8F5C-B23F-4292CA81E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12" y="2561254"/>
            <a:ext cx="1147464" cy="1152128"/>
          </a:xfrm>
          <a:prstGeom prst="rect">
            <a:avLst/>
          </a:prstGeom>
        </p:spPr>
      </p:pic>
      <p:pic>
        <p:nvPicPr>
          <p:cNvPr id="7" name="Picture 6" descr="A white line on a clipboard with a pen&#10;&#10;AI-generated content may be incorrect.">
            <a:extLst>
              <a:ext uri="{FF2B5EF4-FFF2-40B4-BE49-F238E27FC236}">
                <a16:creationId xmlns:a16="http://schemas.microsoft.com/office/drawing/2014/main" id="{95DB0179-2596-51C2-3F3D-7FE857701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3" y="2561254"/>
            <a:ext cx="1147464" cy="1152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B8D46-80F1-5FF0-0E91-D991FDC97660}"/>
              </a:ext>
            </a:extLst>
          </p:cNvPr>
          <p:cNvSpPr txBox="1"/>
          <p:nvPr/>
        </p:nvSpPr>
        <p:spPr>
          <a:xfrm>
            <a:off x="3071664" y="5595092"/>
            <a:ext cx="67113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1100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1</a:t>
            </a:r>
            <a:r>
              <a:rPr lang="en-NZ" sz="1100" dirty="0">
                <a:solidFill>
                  <a:schemeClr val="tx2"/>
                </a:solidFill>
                <a:ea typeface="Times New Roman" panose="02020603050405020304" pitchFamily="18" charset="0"/>
              </a:rPr>
              <a:t> Organisations do not begin RSPF impacts reporting until six months after they have received their first payment.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BCE3DD-A610-5B9E-6BB2-C76A6FA68C26}"/>
              </a:ext>
            </a:extLst>
          </p:cNvPr>
          <p:cNvSpPr/>
          <p:nvPr/>
        </p:nvSpPr>
        <p:spPr>
          <a:xfrm>
            <a:off x="5533575" y="2060848"/>
            <a:ext cx="2362625" cy="3456384"/>
          </a:xfrm>
          <a:prstGeom prst="roundRect">
            <a:avLst>
              <a:gd name="adj" fmla="val 693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36</a:t>
            </a:r>
          </a:p>
          <a:p>
            <a:r>
              <a:rPr lang="en-NZ" dirty="0">
                <a:solidFill>
                  <a:schemeClr val="tx2"/>
                </a:solidFill>
              </a:rPr>
              <a:t>organisations have received funding and are eligible for RSPF impacts reporting</a:t>
            </a:r>
            <a:r>
              <a:rPr lang="en-NZ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 1</a:t>
            </a:r>
            <a:endParaRPr lang="en-NZ" baseline="30000" dirty="0">
              <a:solidFill>
                <a:schemeClr val="tx2"/>
              </a:solidFill>
            </a:endParaRPr>
          </a:p>
          <a:p>
            <a:endParaRPr lang="en-NZ" dirty="0">
              <a:solidFill>
                <a:schemeClr val="tx2"/>
              </a:solidFill>
            </a:endParaRPr>
          </a:p>
        </p:txBody>
      </p:sp>
      <p:pic>
        <p:nvPicPr>
          <p:cNvPr id="11" name="Picture 10" descr="A hand holding a coin&#10;&#10;AI-generated content may be incorrect.">
            <a:extLst>
              <a:ext uri="{FF2B5EF4-FFF2-40B4-BE49-F238E27FC236}">
                <a16:creationId xmlns:a16="http://schemas.microsoft.com/office/drawing/2014/main" id="{D66A2333-25B9-D63F-2D83-415151A8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561254"/>
            <a:ext cx="1147464" cy="11521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C9CCA9-1C02-404A-1144-9E47149F79FD}"/>
              </a:ext>
            </a:extLst>
          </p:cNvPr>
          <p:cNvSpPr/>
          <p:nvPr/>
        </p:nvSpPr>
        <p:spPr>
          <a:xfrm>
            <a:off x="9370334" y="2060848"/>
            <a:ext cx="2362625" cy="3456384"/>
          </a:xfrm>
          <a:prstGeom prst="roundRect">
            <a:avLst>
              <a:gd name="adj" fmla="val 693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4400" b="1" dirty="0">
                <a:solidFill>
                  <a:schemeClr val="tx2"/>
                </a:solidFill>
                <a:latin typeface="Aptos" panose="020B0004020202020204" pitchFamily="34" charset="0"/>
              </a:rPr>
              <a:t>2</a:t>
            </a:r>
          </a:p>
          <a:p>
            <a:r>
              <a:rPr lang="en-NZ" dirty="0">
                <a:solidFill>
                  <a:schemeClr val="tx2"/>
                </a:solidFill>
              </a:rPr>
              <a:t>organisations have received funding but are not yet eligible for RSPF impacts reporting</a:t>
            </a:r>
            <a:r>
              <a:rPr lang="en-NZ" baseline="30000" dirty="0">
                <a:solidFill>
                  <a:schemeClr val="tx2"/>
                </a:solidFill>
                <a:ea typeface="Times New Roman" panose="02020603050405020304" pitchFamily="18" charset="0"/>
              </a:rPr>
              <a:t> 1</a:t>
            </a:r>
            <a:endParaRPr lang="en-NZ" baseline="30000" dirty="0">
              <a:solidFill>
                <a:schemeClr val="tx2"/>
              </a:solidFill>
            </a:endParaRPr>
          </a:p>
          <a:p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EE09BD04-6F69-1908-A8E2-744C10BCE9A8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Number of responses</a:t>
            </a:r>
          </a:p>
        </p:txBody>
      </p:sp>
    </p:spTree>
    <p:extLst>
      <p:ext uri="{BB962C8B-B14F-4D97-AF65-F5344CB8AC3E}">
        <p14:creationId xmlns:p14="http://schemas.microsoft.com/office/powerpoint/2010/main" val="376215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C2A2D-D1F5-6443-9D3F-337798DB7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1616-75FC-A1CD-8E01-B4589E47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11377264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C78AE2B-CDBC-D024-6859-9684DC556771}"/>
              </a:ext>
            </a:extLst>
          </p:cNvPr>
          <p:cNvSpPr/>
          <p:nvPr/>
        </p:nvSpPr>
        <p:spPr>
          <a:xfrm>
            <a:off x="407368" y="1772816"/>
            <a:ext cx="11377264" cy="683902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>
                <a:solidFill>
                  <a:schemeClr val="bg1"/>
                </a:solidFill>
              </a:rPr>
              <a:t>Innovation </a:t>
            </a:r>
            <a:r>
              <a:rPr lang="en-NZ" sz="2000" i="1" dirty="0">
                <a:solidFill>
                  <a:schemeClr val="bg1"/>
                </a:solidFill>
              </a:rPr>
              <a:t>as a result of RSPF funding  </a:t>
            </a:r>
            <a:endParaRPr lang="en-NZ" sz="3200" i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50794-CAF9-6DCD-3848-4C2BB57E7347}"/>
              </a:ext>
            </a:extLst>
          </p:cNvPr>
          <p:cNvSpPr txBox="1"/>
          <p:nvPr/>
        </p:nvSpPr>
        <p:spPr>
          <a:xfrm>
            <a:off x="407368" y="2456718"/>
            <a:ext cx="11377264" cy="2708434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tx2"/>
                </a:solidFill>
                <a:latin typeface="Aptos" panose="020B0004020202020204" pitchFamily="34" charset="0"/>
              </a:rPr>
              <a:t>of the 34 reporting organisations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29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(85%)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their product diversity.</a:t>
            </a:r>
            <a:r>
              <a:rPr lang="en-NZ" sz="1400" dirty="0">
                <a:solidFill>
                  <a:schemeClr val="tx2"/>
                </a:solidFill>
              </a:rPr>
              <a:t> 25 (73%) increased it substantially.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21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(62%)</a:t>
            </a:r>
            <a:endParaRPr lang="en-NZ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their spending on research or development</a:t>
            </a:r>
            <a:r>
              <a:rPr lang="en-NZ" sz="1400" dirty="0">
                <a:solidFill>
                  <a:schemeClr val="tx2"/>
                </a:solidFill>
              </a:rPr>
              <a:t>. 7 (21%) increased it substantially.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23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(68%)</a:t>
            </a:r>
          </a:p>
          <a:p>
            <a:r>
              <a:rPr lang="en-NZ" sz="1400" b="1" dirty="0">
                <a:solidFill>
                  <a:schemeClr val="tx2"/>
                </a:solidFill>
              </a:rPr>
              <a:t>adopted or developed new technology</a:t>
            </a:r>
            <a:r>
              <a:rPr lang="en-NZ" sz="1400" dirty="0">
                <a:solidFill>
                  <a:schemeClr val="tx2"/>
                </a:solidFill>
              </a:rPr>
              <a:t>. Automation/Mechanisation was the most common technology.</a:t>
            </a:r>
          </a:p>
          <a:p>
            <a:endParaRPr lang="en-NZ" sz="1400" dirty="0">
              <a:solidFill>
                <a:schemeClr val="tx2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5B49C83E-0685-A256-ACF9-60F2746DFB57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impact area</a:t>
            </a:r>
          </a:p>
        </p:txBody>
      </p:sp>
    </p:spTree>
    <p:extLst>
      <p:ext uri="{BB962C8B-B14F-4D97-AF65-F5344CB8AC3E}">
        <p14:creationId xmlns:p14="http://schemas.microsoft.com/office/powerpoint/2010/main" val="145768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DFCA6-7B0D-F790-69C4-35D186733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20BC-93EE-71B4-5EF6-EFF994C2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86245"/>
            <a:ext cx="11377264" cy="1325563"/>
          </a:xfrm>
        </p:spPr>
        <p:txBody>
          <a:bodyPr/>
          <a:lstStyle/>
          <a:p>
            <a:r>
              <a:rPr lang="en-NZ" dirty="0">
                <a:solidFill>
                  <a:schemeClr val="accent4"/>
                </a:solidFill>
              </a:rPr>
              <a:t>RSPF Impacts Reporting</a:t>
            </a:r>
            <a:br>
              <a:rPr lang="en-NZ" dirty="0"/>
            </a:br>
            <a:r>
              <a:rPr lang="en-NZ" sz="2400" b="0" i="1" dirty="0"/>
              <a:t>Results to 31 December 2025</a:t>
            </a:r>
            <a:endParaRPr lang="en-NZ" sz="2800" b="0" i="1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5F3E6BA3-C019-FDFD-E09F-B5AB833BB2D9}"/>
              </a:ext>
            </a:extLst>
          </p:cNvPr>
          <p:cNvSpPr/>
          <p:nvPr/>
        </p:nvSpPr>
        <p:spPr>
          <a:xfrm>
            <a:off x="407368" y="1665113"/>
            <a:ext cx="11377264" cy="683901"/>
          </a:xfrm>
          <a:prstGeom prst="round2SameRect">
            <a:avLst/>
          </a:prstGeom>
          <a:solidFill>
            <a:schemeClr val="tx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3200" b="1" dirty="0">
                <a:solidFill>
                  <a:schemeClr val="bg1"/>
                </a:solidFill>
              </a:rPr>
              <a:t>Business capability 1:2 </a:t>
            </a:r>
            <a:r>
              <a:rPr lang="en-NZ" sz="2000" i="1" dirty="0">
                <a:solidFill>
                  <a:schemeClr val="bg1"/>
                </a:solidFill>
              </a:rPr>
              <a:t>as a result of RSPF funding </a:t>
            </a:r>
            <a:endParaRPr lang="en-NZ" sz="3200" b="1" dirty="0">
              <a:solidFill>
                <a:schemeClr val="bg1"/>
              </a:solidFill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627F8D79-B50B-A7D1-A128-6459E276182C}"/>
              </a:ext>
            </a:extLst>
          </p:cNvPr>
          <p:cNvSpPr/>
          <p:nvPr/>
        </p:nvSpPr>
        <p:spPr>
          <a:xfrm flipH="1">
            <a:off x="9552384" y="384658"/>
            <a:ext cx="2639616" cy="648072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/>
              <a:t>Results by impact area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C5F71-BF9D-B38D-76C6-E1057A698172}"/>
              </a:ext>
            </a:extLst>
          </p:cNvPr>
          <p:cNvSpPr/>
          <p:nvPr/>
        </p:nvSpPr>
        <p:spPr>
          <a:xfrm>
            <a:off x="6096000" y="2344191"/>
            <a:ext cx="5688632" cy="3533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NZ" sz="1400" i="1" dirty="0">
                <a:solidFill>
                  <a:schemeClr val="tx2"/>
                </a:solidFill>
              </a:rPr>
              <a:t> </a:t>
            </a:r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28</a:t>
            </a:r>
            <a:r>
              <a:rPr lang="en-NZ" sz="280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(82%)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expanded their capacity</a:t>
            </a:r>
            <a:r>
              <a:rPr lang="en-NZ" sz="1400" dirty="0">
                <a:solidFill>
                  <a:schemeClr val="tx2"/>
                </a:solidFill>
              </a:rPr>
              <a:t> </a:t>
            </a:r>
            <a:r>
              <a:rPr lang="en-NZ" sz="1400" b="1" dirty="0">
                <a:solidFill>
                  <a:schemeClr val="tx2"/>
                </a:solidFill>
              </a:rPr>
              <a:t>to produce more</a:t>
            </a:r>
            <a:r>
              <a:rPr lang="en-NZ" sz="1400" dirty="0">
                <a:solidFill>
                  <a:schemeClr val="tx2"/>
                </a:solidFill>
              </a:rPr>
              <a:t>. 18 (53%) increased it substantially.</a:t>
            </a:r>
          </a:p>
          <a:p>
            <a:pPr>
              <a:spcAft>
                <a:spcPts val="600"/>
              </a:spcAft>
            </a:pPr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22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(65%)</a:t>
            </a:r>
            <a:endParaRPr lang="en-NZ" sz="28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found it easier to access funding from other, non-RSPF sources</a:t>
            </a:r>
            <a:r>
              <a:rPr lang="en-NZ" sz="1400" dirty="0">
                <a:solidFill>
                  <a:schemeClr val="tx2"/>
                </a:solidFill>
              </a:rPr>
              <a:t>. 9 (26%) found it substantially easier.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13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(38%) </a:t>
            </a: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their profit margins</a:t>
            </a:r>
            <a:r>
              <a:rPr lang="en-NZ" sz="1400" dirty="0">
                <a:solidFill>
                  <a:schemeClr val="tx2"/>
                </a:solidFill>
              </a:rPr>
              <a:t>. 5 (15%) increased them substantially, but 4 (12%) saw them decrease.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2.36 million</a:t>
            </a: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square metres of land was brought into sustainable production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384D0-8B1F-BE5B-C4F1-142BCF8CFD99}"/>
              </a:ext>
            </a:extLst>
          </p:cNvPr>
          <p:cNvSpPr/>
          <p:nvPr/>
        </p:nvSpPr>
        <p:spPr>
          <a:xfrm>
            <a:off x="407368" y="2344191"/>
            <a:ext cx="5688632" cy="3533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33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(97%)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undertook future planning</a:t>
            </a:r>
            <a:r>
              <a:rPr lang="en-NZ" sz="1400" dirty="0">
                <a:solidFill>
                  <a:schemeClr val="tx2"/>
                </a:solidFill>
              </a:rPr>
              <a:t>.</a:t>
            </a:r>
            <a:endParaRPr lang="en-NZ" sz="1400" b="1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32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(94%)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their alignment with community values</a:t>
            </a:r>
            <a:r>
              <a:rPr lang="en-NZ" sz="1400" dirty="0">
                <a:solidFill>
                  <a:schemeClr val="tx2"/>
                </a:solidFill>
              </a:rPr>
              <a:t>. 22 (65%) increased it substantially.</a:t>
            </a:r>
          </a:p>
          <a:p>
            <a:r>
              <a:rPr lang="en-NZ" sz="2800" b="1" dirty="0">
                <a:solidFill>
                  <a:schemeClr val="tx2"/>
                </a:solidFill>
                <a:latin typeface="Aptos" panose="020B0004020202020204" pitchFamily="34" charset="0"/>
              </a:rPr>
              <a:t>29</a:t>
            </a:r>
            <a:r>
              <a:rPr lang="en-NZ" sz="280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n-NZ" sz="2000" dirty="0">
                <a:solidFill>
                  <a:schemeClr val="tx2"/>
                </a:solidFill>
                <a:latin typeface="Aptos" panose="020B0004020202020204" pitchFamily="34" charset="0"/>
              </a:rPr>
              <a:t>(85%)</a:t>
            </a:r>
            <a:endParaRPr lang="en-NZ" sz="2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NZ" sz="1400" b="1" dirty="0">
                <a:solidFill>
                  <a:schemeClr val="tx2"/>
                </a:solidFill>
              </a:rPr>
              <a:t>increased their capital spending</a:t>
            </a:r>
            <a:r>
              <a:rPr lang="en-NZ" sz="1400" dirty="0">
                <a:solidFill>
                  <a:schemeClr val="tx2"/>
                </a:solidFill>
              </a:rPr>
              <a:t>. 20 (59%) increased it substantially.</a:t>
            </a:r>
          </a:p>
          <a:p>
            <a:pPr>
              <a:spcAft>
                <a:spcPts val="600"/>
              </a:spcAft>
            </a:pPr>
            <a:endParaRPr lang="en-N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24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Cover Slides">
  <a:themeElements>
    <a:clrScheme name="Kanoa">
      <a:dk1>
        <a:srgbClr val="000000"/>
      </a:dk1>
      <a:lt1>
        <a:srgbClr val="FFFFFF"/>
      </a:lt1>
      <a:dk2>
        <a:srgbClr val="1F8349"/>
      </a:dk2>
      <a:lt2>
        <a:srgbClr val="1691B3"/>
      </a:lt2>
      <a:accent1>
        <a:srgbClr val="1A1F4C"/>
      </a:accent1>
      <a:accent2>
        <a:srgbClr val="BA6B28"/>
      </a:accent2>
      <a:accent3>
        <a:srgbClr val="D64052"/>
      </a:accent3>
      <a:accent4>
        <a:srgbClr val="BD1D74"/>
      </a:accent4>
      <a:accent5>
        <a:srgbClr val="B28A2E"/>
      </a:accent5>
      <a:accent6>
        <a:srgbClr val="006271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D09B19-3B4A-7641-B72C-8D41A316B405}" vid="{EA612662-259E-A948-993D-31448CC604AD}"/>
    </a:ext>
  </a:extLst>
</a:theme>
</file>

<file path=ppt/theme/theme2.xml><?xml version="1.0" encoding="utf-8"?>
<a:theme xmlns:a="http://schemas.openxmlformats.org/drawingml/2006/main" name="Content Slides">
  <a:themeElements>
    <a:clrScheme name="MBIE">
      <a:dk1>
        <a:srgbClr val="000000"/>
      </a:dk1>
      <a:lt1>
        <a:sysClr val="window" lastClr="FFFFFF"/>
      </a:lt1>
      <a:dk2>
        <a:srgbClr val="111C4E"/>
      </a:dk2>
      <a:lt2>
        <a:srgbClr val="E7E6E6"/>
      </a:lt2>
      <a:accent1>
        <a:srgbClr val="006272"/>
      </a:accent1>
      <a:accent2>
        <a:srgbClr val="007EAF"/>
      </a:accent2>
      <a:accent3>
        <a:srgbClr val="00B5E2"/>
      </a:accent3>
      <a:accent4>
        <a:srgbClr val="12821F"/>
      </a:accent4>
      <a:accent5>
        <a:srgbClr val="97D700"/>
      </a:accent5>
      <a:accent6>
        <a:srgbClr val="CF1386"/>
      </a:accent6>
      <a:hlink>
        <a:srgbClr val="FF6900"/>
      </a:hlink>
      <a:folHlink>
        <a:srgbClr val="FBE1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D09B19-3B4A-7641-B72C-8D41A316B405}" vid="{952BCEAA-6DBF-2F4E-8CD0-78184F317D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2CD99F-CF00-41D4-90F0-A64362411D5F}"/>
</file>

<file path=customXml/itemProps2.xml><?xml version="1.0" encoding="utf-8"?>
<ds:datastoreItem xmlns:ds="http://schemas.openxmlformats.org/officeDocument/2006/customXml" ds:itemID="{8615E642-D08F-421D-9CAF-92496FA697B6}"/>
</file>

<file path=customXml/itemProps3.xml><?xml version="1.0" encoding="utf-8"?>
<ds:datastoreItem xmlns:ds="http://schemas.openxmlformats.org/officeDocument/2006/customXml" ds:itemID="{4D0D7667-B207-42E7-9769-BD104779C9BD}"/>
</file>

<file path=docProps/app.xml><?xml version="1.0" encoding="utf-8"?>
<Properties xmlns="http://schemas.openxmlformats.org/officeDocument/2006/extended-properties" xmlns:vt="http://schemas.openxmlformats.org/officeDocument/2006/docPropsVTypes">
  <Template>KNO PowerPoint Template</Template>
  <TotalTime>2115</TotalTime>
  <Words>1633</Words>
  <Application>Microsoft Office PowerPoint</Application>
  <PresentationFormat>Widescreen</PresentationFormat>
  <Paragraphs>176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Times New Roman</vt:lpstr>
      <vt:lpstr>Cover Slides</vt:lpstr>
      <vt:lpstr>Content Slides</vt:lpstr>
      <vt:lpstr>Regional Strategic Partnership Fund (RSPF)</vt:lpstr>
      <vt:lpstr>About the Regional Strategic Partnership Fund</vt:lpstr>
      <vt:lpstr>About RSPF Impacts Reporting</vt:lpstr>
      <vt:lpstr>RSPF Impacts Reporting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  <vt:lpstr>RSPF Impacts Reporting Results to 31 December 2025</vt:lpstr>
    </vt:vector>
  </TitlesOfParts>
  <Company>Ministry of Business, Innovation and Employment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Day</dc:creator>
  <cp:lastModifiedBy>Jonathan Day</cp:lastModifiedBy>
  <cp:revision>80</cp:revision>
  <cp:lastPrinted>2018-03-23T01:22:55Z</cp:lastPrinted>
  <dcterms:created xsi:type="dcterms:W3CDTF">2025-08-25T21:10:04Z</dcterms:created>
  <dcterms:modified xsi:type="dcterms:W3CDTF">2026-03-23T03:10:06Z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01CE-91BE-96F9-7046</vt:lpwstr>
  </property>
  <property fmtid="{D5CDD505-2E9C-101B-9397-08002B2CF9AE}" pid="3" name="MSIP_Label_738466f7-346c-47bb-a4d2-4a6558d61975_Enabled">
    <vt:lpwstr>true</vt:lpwstr>
  </property>
  <property fmtid="{D5CDD505-2E9C-101B-9397-08002B2CF9AE}" pid="4" name="MSIP_Label_738466f7-346c-47bb-a4d2-4a6558d61975_SetDate">
    <vt:lpwstr>2025-08-25T23:13:51Z</vt:lpwstr>
  </property>
  <property fmtid="{D5CDD505-2E9C-101B-9397-08002B2CF9AE}" pid="5" name="MSIP_Label_738466f7-346c-47bb-a4d2-4a6558d61975_Method">
    <vt:lpwstr>Privileged</vt:lpwstr>
  </property>
  <property fmtid="{D5CDD505-2E9C-101B-9397-08002B2CF9AE}" pid="6" name="MSIP_Label_738466f7-346c-47bb-a4d2-4a6558d61975_Name">
    <vt:lpwstr>UNCLASSIFIED</vt:lpwstr>
  </property>
  <property fmtid="{D5CDD505-2E9C-101B-9397-08002B2CF9AE}" pid="7" name="MSIP_Label_738466f7-346c-47bb-a4d2-4a6558d61975_SiteId">
    <vt:lpwstr>78b2bd11-e42b-47ea-b011-2e04c3af5ec1</vt:lpwstr>
  </property>
  <property fmtid="{D5CDD505-2E9C-101B-9397-08002B2CF9AE}" pid="8" name="MSIP_Label_738466f7-346c-47bb-a4d2-4a6558d61975_ActionId">
    <vt:lpwstr>0b5018c0-f559-45f0-a37b-01390a30e7b8</vt:lpwstr>
  </property>
  <property fmtid="{D5CDD505-2E9C-101B-9397-08002B2CF9AE}" pid="9" name="MSIP_Label_738466f7-346c-47bb-a4d2-4a6558d61975_ContentBits">
    <vt:lpwstr>0</vt:lpwstr>
  </property>
  <property fmtid="{D5CDD505-2E9C-101B-9397-08002B2CF9AE}" pid="10" name="MSIP_Label_738466f7-346c-47bb-a4d2-4a6558d61975_Tag">
    <vt:lpwstr>10, 0, 1, 1</vt:lpwstr>
  </property>
</Properties>
</file>